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286" r:id="rId3"/>
    <p:sldId id="278" r:id="rId4"/>
    <p:sldId id="279" r:id="rId5"/>
    <p:sldId id="280" r:id="rId6"/>
    <p:sldId id="281" r:id="rId7"/>
    <p:sldId id="282" r:id="rId8"/>
    <p:sldId id="283" r:id="rId9"/>
    <p:sldId id="284" r:id="rId10"/>
    <p:sldId id="285" r:id="rId11"/>
    <p:sldId id="269" r:id="rId12"/>
    <p:sldId id="275" r:id="rId13"/>
    <p:sldId id="257" r:id="rId14"/>
    <p:sldId id="259" r:id="rId15"/>
    <p:sldId id="261" r:id="rId16"/>
    <p:sldId id="262" r:id="rId17"/>
    <p:sldId id="287" r:id="rId18"/>
    <p:sldId id="267" r:id="rId19"/>
    <p:sldId id="277" r:id="rId20"/>
    <p:sldId id="288"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4E7C8-0673-4F94-AC24-A8E0D2A237AE}" type="datetimeFigureOut">
              <a:rPr lang="en-US" smtClean="0"/>
              <a:pPr/>
              <a:t>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648CA-2D07-493B-8A92-C824F9C7CE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CB75512-21C1-4E60-871B-221ED7DC8409}"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643F4-38DA-4522-A4CF-E3B02787F2E5}"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0C263-C372-40D6-8FD0-1175FC346959}"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8E2A1D4-0C2D-4020-8451-B38C9AA7D989}" type="slidenum">
              <a:rPr lang="en-US" altLang="ko-KR" smtClean="0"/>
              <a:pPr/>
              <a:t>21</a:t>
            </a:fld>
            <a:endParaRPr lang="en-US" altLang="ko-K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5A670F-F28B-4A52-AC1E-1D1622AC9248}" type="slidenum">
              <a:rPr lang="en-US" altLang="zh-CN"/>
              <a:pPr fontAlgn="base">
                <a:spcBef>
                  <a:spcPct val="0"/>
                </a:spcBef>
                <a:spcAft>
                  <a:spcPct val="0"/>
                </a:spcAft>
                <a:defRPr/>
              </a:pPr>
              <a:t>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918DD-9FDF-44B8-BE1A-10F7E7DF3958}" type="slidenum">
              <a:rPr lang="en-US" altLang="zh-CN"/>
              <a:pPr fontAlgn="base">
                <a:spcBef>
                  <a:spcPct val="0"/>
                </a:spcBef>
                <a:spcAft>
                  <a:spcPct val="0"/>
                </a:spcAft>
                <a:defRPr/>
              </a:pPr>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305BC-35F1-4F85-8060-DDA29138B78C}" type="slidenum">
              <a:rPr lang="en-US" altLang="zh-CN"/>
              <a:pPr fontAlgn="base">
                <a:spcBef>
                  <a:spcPct val="0"/>
                </a:spcBef>
                <a:spcAft>
                  <a:spcPct val="0"/>
                </a:spcAft>
                <a:defRPr/>
              </a:pPr>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D53203-96BE-476C-BD25-48B030F105B1}" type="slidenum">
              <a:rPr lang="en-US" altLang="zh-CN"/>
              <a:pPr fontAlgn="base">
                <a:spcBef>
                  <a:spcPct val="0"/>
                </a:spcBef>
                <a:spcAft>
                  <a:spcPct val="0"/>
                </a:spcAft>
                <a:defRPr/>
              </a:pPr>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F2EAF8-AA39-49D8-A22A-71078A2DA692}" type="slidenum">
              <a:rPr lang="en-US" altLang="zh-CN"/>
              <a:pPr fontAlgn="base">
                <a:spcBef>
                  <a:spcPct val="0"/>
                </a:spcBef>
                <a:spcAft>
                  <a:spcPct val="0"/>
                </a:spcAft>
                <a:defRPr/>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716BF2-8719-4496-BC25-69A750E1BCFC}" type="slidenum">
              <a:rPr lang="en-US" altLang="zh-CN"/>
              <a:pPr fontAlgn="base">
                <a:spcBef>
                  <a:spcPct val="0"/>
                </a:spcBef>
                <a:spcAft>
                  <a:spcPct val="0"/>
                </a:spcAft>
                <a:defRPr/>
              </a:pPr>
              <a:t>8</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AB7CED-5716-4060-B53F-EC0B4598EF9A}" type="slidenum">
              <a:rPr lang="en-US" altLang="zh-CN"/>
              <a:pPr fontAlgn="base">
                <a:spcBef>
                  <a:spcPct val="0"/>
                </a:spcBef>
                <a:spcAft>
                  <a:spcPct val="0"/>
                </a:spcAft>
                <a:defRPr/>
              </a:pPr>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454480-93AA-4C9D-ACAC-ACE8C0C9E0DA}" type="slidenum">
              <a:rPr lang="en-US" altLang="zh-CN"/>
              <a:pPr fontAlgn="base">
                <a:spcBef>
                  <a:spcPct val="0"/>
                </a:spcBef>
                <a:spcAft>
                  <a:spcPct val="0"/>
                </a:spcAft>
                <a:defRPr/>
              </a:pPr>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2DF7D8-2A31-4A35-8C46-A82A55D99EE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DF7D8-2A31-4A35-8C46-A82A55D99EE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DF7D8-2A31-4A35-8C46-A82A55D99EE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DF7D8-2A31-4A35-8C46-A82A55D99EE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DF7D8-2A31-4A35-8C46-A82A55D99EE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2DF7D8-2A31-4A35-8C46-A82A55D99EEA}"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2DF7D8-2A31-4A35-8C46-A82A55D99EEA}" type="datetimeFigureOut">
              <a:rPr lang="en-US" smtClean="0"/>
              <a:pPr/>
              <a:t>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2DF7D8-2A31-4A35-8C46-A82A55D99EEA}" type="datetimeFigureOut">
              <a:rPr lang="en-US" smtClean="0"/>
              <a:pPr/>
              <a:t>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DF7D8-2A31-4A35-8C46-A82A55D99EEA}" type="datetimeFigureOut">
              <a:rPr lang="en-US" smtClean="0"/>
              <a:pPr/>
              <a:t>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DF7D8-2A31-4A35-8C46-A82A55D99EEA}"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DF7D8-2A31-4A35-8C46-A82A55D99EEA}"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28B6-55DA-4D35-B449-3432828D4A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DF7D8-2A31-4A35-8C46-A82A55D99EEA}" type="datetimeFigureOut">
              <a:rPr lang="en-US" smtClean="0"/>
              <a:pPr/>
              <a:t>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428B6-55DA-4D35-B449-3432828D4A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su.edu/index.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a:xfrm>
            <a:off x="1828800" y="838200"/>
            <a:ext cx="7315200" cy="1470025"/>
          </a:xfrm>
        </p:spPr>
        <p:txBody>
          <a:bodyPr>
            <a:normAutofit fontScale="90000"/>
          </a:bodyPr>
          <a:lstStyle/>
          <a:p>
            <a:pPr algn="l"/>
            <a:r>
              <a:rPr lang="en-US" sz="4800" dirty="0" smtClean="0"/>
              <a:t>Energy Sustainable Florida Communities </a:t>
            </a:r>
            <a:r>
              <a:rPr lang="en-US" sz="4800" dirty="0" smtClean="0"/>
              <a:t>Project</a:t>
            </a:r>
            <a:r>
              <a:rPr lang="en-US" sz="4800" dirty="0" smtClean="0"/>
              <a:t/>
            </a:r>
            <a:br>
              <a:rPr lang="en-US" sz="4800" dirty="0" smtClean="0"/>
            </a:br>
            <a:endParaRPr lang="en-US" sz="4800" dirty="0" smtClean="0"/>
          </a:p>
        </p:txBody>
      </p:sp>
      <p:sp>
        <p:nvSpPr>
          <p:cNvPr id="45061" name="Rectangle 5"/>
          <p:cNvSpPr>
            <a:spLocks noGrp="1" noChangeArrowheads="1"/>
          </p:cNvSpPr>
          <p:nvPr>
            <p:ph type="subTitle" idx="1"/>
          </p:nvPr>
        </p:nvSpPr>
        <p:spPr>
          <a:xfrm>
            <a:off x="228600" y="2514600"/>
            <a:ext cx="8915400" cy="1752600"/>
          </a:xfrm>
        </p:spPr>
        <p:txBody>
          <a:bodyPr>
            <a:normAutofit fontScale="62500" lnSpcReduction="20000"/>
          </a:bodyPr>
          <a:lstStyle/>
          <a:p>
            <a:pPr algn="l">
              <a:lnSpc>
                <a:spcPct val="80000"/>
              </a:lnSpc>
            </a:pPr>
            <a:r>
              <a:rPr lang="en-US" sz="4000" dirty="0" smtClean="0">
                <a:solidFill>
                  <a:schemeClr val="tx1"/>
                </a:solidFill>
              </a:rPr>
              <a:t>FSU </a:t>
            </a:r>
            <a:r>
              <a:rPr lang="en-US" sz="4000" dirty="0" smtClean="0">
                <a:solidFill>
                  <a:schemeClr val="tx1"/>
                </a:solidFill>
              </a:rPr>
              <a:t>Institute </a:t>
            </a:r>
            <a:r>
              <a:rPr lang="en-US" sz="4000" dirty="0" smtClean="0">
                <a:solidFill>
                  <a:schemeClr val="tx1"/>
                </a:solidFill>
              </a:rPr>
              <a:t>for Energy </a:t>
            </a:r>
            <a:r>
              <a:rPr lang="en-US" sz="4000" dirty="0" smtClean="0">
                <a:solidFill>
                  <a:schemeClr val="tx1"/>
                </a:solidFill>
              </a:rPr>
              <a:t>Systems Economics &amp; Sustainability,  </a:t>
            </a:r>
          </a:p>
          <a:p>
            <a:pPr algn="l">
              <a:lnSpc>
                <a:spcPct val="80000"/>
              </a:lnSpc>
            </a:pPr>
            <a:r>
              <a:rPr lang="en-US" sz="4000" dirty="0" smtClean="0">
                <a:solidFill>
                  <a:schemeClr val="tx1"/>
                </a:solidFill>
              </a:rPr>
              <a:t>Energy </a:t>
            </a:r>
            <a:r>
              <a:rPr lang="en-US" sz="4000" dirty="0" smtClean="0">
                <a:solidFill>
                  <a:schemeClr val="tx1"/>
                </a:solidFill>
              </a:rPr>
              <a:t>&amp; Governance Center</a:t>
            </a:r>
          </a:p>
          <a:p>
            <a:pPr eaLnBrk="1" hangingPunct="1">
              <a:lnSpc>
                <a:spcPct val="80000"/>
              </a:lnSpc>
            </a:pPr>
            <a:endParaRPr lang="en-US" sz="2800" dirty="0" smtClean="0">
              <a:solidFill>
                <a:schemeClr val="tx1"/>
              </a:solidFill>
            </a:endParaRPr>
          </a:p>
          <a:p>
            <a:pPr algn="l" eaLnBrk="1" hangingPunct="1">
              <a:lnSpc>
                <a:spcPct val="80000"/>
              </a:lnSpc>
            </a:pPr>
            <a:r>
              <a:rPr lang="en-US" sz="2800" dirty="0" smtClean="0">
                <a:solidFill>
                  <a:schemeClr val="tx1"/>
                </a:solidFill>
              </a:rPr>
              <a:t>Richard C. </a:t>
            </a:r>
            <a:r>
              <a:rPr lang="en-US" sz="2800" dirty="0" smtClean="0">
                <a:solidFill>
                  <a:schemeClr val="tx1"/>
                </a:solidFill>
              </a:rPr>
              <a:t>Feiock Ph.D.</a:t>
            </a:r>
          </a:p>
          <a:p>
            <a:pPr algn="l" eaLnBrk="1" hangingPunct="1">
              <a:lnSpc>
                <a:spcPct val="80000"/>
              </a:lnSpc>
            </a:pPr>
            <a:r>
              <a:rPr lang="en-US" sz="2800" i="1" dirty="0" smtClean="0">
                <a:solidFill>
                  <a:schemeClr val="tx1"/>
                </a:solidFill>
              </a:rPr>
              <a:t>Augustus B. Turnbull Professor </a:t>
            </a:r>
            <a:r>
              <a:rPr lang="en-US" sz="2800" dirty="0" smtClean="0">
                <a:solidFill>
                  <a:schemeClr val="tx1"/>
                </a:solidFill>
              </a:rPr>
              <a:t>of  Public Administration</a:t>
            </a:r>
          </a:p>
          <a:p>
            <a:pPr algn="l" eaLnBrk="1" hangingPunct="1">
              <a:lnSpc>
                <a:spcPct val="80000"/>
              </a:lnSpc>
            </a:pPr>
            <a:r>
              <a:rPr lang="en-US" sz="2800" dirty="0" smtClean="0">
                <a:solidFill>
                  <a:schemeClr val="tx1"/>
                </a:solidFill>
              </a:rPr>
              <a:t>Florida State University</a:t>
            </a:r>
          </a:p>
          <a:p>
            <a:pPr algn="l" eaLnBrk="1" hangingPunct="1">
              <a:lnSpc>
                <a:spcPct val="80000"/>
              </a:lnSpc>
            </a:pPr>
            <a:r>
              <a:rPr lang="en-US" sz="2800" dirty="0" smtClean="0">
                <a:solidFill>
                  <a:schemeClr val="tx1"/>
                </a:solidFill>
              </a:rPr>
              <a:t>rfeiock@fsu.edu</a:t>
            </a:r>
          </a:p>
          <a:p>
            <a:pPr algn="l" eaLnBrk="1" hangingPunct="1">
              <a:lnSpc>
                <a:spcPct val="80000"/>
              </a:lnSpc>
            </a:pPr>
            <a:endParaRPr lang="en-US" sz="2800" i="1" dirty="0" smtClean="0"/>
          </a:p>
          <a:p>
            <a:pPr algn="l" eaLnBrk="1" hangingPunct="1">
              <a:lnSpc>
                <a:spcPct val="80000"/>
              </a:lnSpc>
            </a:pPr>
            <a:endParaRPr lang="en-US" sz="2800" i="1" dirty="0" smtClean="0"/>
          </a:p>
        </p:txBody>
      </p:sp>
      <p:pic>
        <p:nvPicPr>
          <p:cNvPr id="3076" name="Picture 6"/>
          <p:cNvPicPr>
            <a:picLocks noChangeAspect="1" noChangeArrowheads="1"/>
          </p:cNvPicPr>
          <p:nvPr/>
        </p:nvPicPr>
        <p:blipFill>
          <a:blip r:embed="rId3" cstate="print"/>
          <a:srcRect/>
          <a:stretch>
            <a:fillRect/>
          </a:stretch>
        </p:blipFill>
        <p:spPr bwMode="auto">
          <a:xfrm>
            <a:off x="0" y="0"/>
            <a:ext cx="1543050" cy="1543050"/>
          </a:xfrm>
          <a:prstGeom prst="rect">
            <a:avLst/>
          </a:prstGeom>
          <a:noFill/>
          <a:ln w="38100">
            <a:solidFill>
              <a:schemeClr val="tx1"/>
            </a:solidFill>
            <a:miter lim="800000"/>
            <a:headEnd/>
            <a:tailEnd/>
          </a:ln>
        </p:spPr>
      </p:pic>
      <p:grpSp>
        <p:nvGrpSpPr>
          <p:cNvPr id="2" name="Group 12"/>
          <p:cNvGrpSpPr>
            <a:grpSpLocks/>
          </p:cNvGrpSpPr>
          <p:nvPr/>
        </p:nvGrpSpPr>
        <p:grpSpPr bwMode="auto">
          <a:xfrm>
            <a:off x="0" y="5248275"/>
            <a:ext cx="9144000" cy="1685925"/>
            <a:chOff x="0" y="3306"/>
            <a:chExt cx="5760" cy="1062"/>
          </a:xfrm>
        </p:grpSpPr>
        <p:grpSp>
          <p:nvGrpSpPr>
            <p:cNvPr id="3" name="Group 10"/>
            <p:cNvGrpSpPr>
              <a:grpSpLocks/>
            </p:cNvGrpSpPr>
            <p:nvPr/>
          </p:nvGrpSpPr>
          <p:grpSpPr bwMode="auto">
            <a:xfrm>
              <a:off x="0" y="3306"/>
              <a:ext cx="5760" cy="1062"/>
              <a:chOff x="0" y="3306"/>
              <a:chExt cx="5760" cy="1062"/>
            </a:xfrm>
          </p:grpSpPr>
          <p:pic>
            <p:nvPicPr>
              <p:cNvPr id="3080" name="Picture 7"/>
              <p:cNvPicPr>
                <a:picLocks noChangeAspect="1" noChangeArrowheads="1"/>
              </p:cNvPicPr>
              <p:nvPr/>
            </p:nvPicPr>
            <p:blipFill>
              <a:blip r:embed="rId4" cstate="print"/>
              <a:srcRect/>
              <a:stretch>
                <a:fillRect/>
              </a:stretch>
            </p:blipFill>
            <p:spPr bwMode="auto">
              <a:xfrm>
                <a:off x="0" y="3306"/>
                <a:ext cx="3120" cy="1014"/>
              </a:xfrm>
              <a:prstGeom prst="rect">
                <a:avLst/>
              </a:prstGeom>
              <a:noFill/>
              <a:ln w="9525">
                <a:noFill/>
                <a:miter lim="800000"/>
                <a:headEnd/>
                <a:tailEnd/>
              </a:ln>
            </p:spPr>
          </p:pic>
          <p:pic>
            <p:nvPicPr>
              <p:cNvPr id="3081" name="Picture 9"/>
              <p:cNvPicPr>
                <a:picLocks noChangeAspect="1" noChangeArrowheads="1"/>
              </p:cNvPicPr>
              <p:nvPr/>
            </p:nvPicPr>
            <p:blipFill>
              <a:blip r:embed="rId5" cstate="print"/>
              <a:srcRect/>
              <a:stretch>
                <a:fillRect/>
              </a:stretch>
            </p:blipFill>
            <p:spPr bwMode="auto">
              <a:xfrm>
                <a:off x="2592" y="3314"/>
                <a:ext cx="3168" cy="1054"/>
              </a:xfrm>
              <a:prstGeom prst="rect">
                <a:avLst/>
              </a:prstGeom>
              <a:noFill/>
              <a:ln w="9525">
                <a:noFill/>
                <a:miter lim="800000"/>
                <a:headEnd/>
                <a:tailEnd/>
              </a:ln>
            </p:spPr>
          </p:pic>
        </p:grpSp>
        <p:sp>
          <p:nvSpPr>
            <p:cNvPr id="3079" name="Rectangle 11"/>
            <p:cNvSpPr>
              <a:spLocks noChangeArrowheads="1"/>
            </p:cNvSpPr>
            <p:nvPr/>
          </p:nvSpPr>
          <p:spPr bwMode="auto">
            <a:xfrm>
              <a:off x="0" y="3312"/>
              <a:ext cx="5760" cy="1008"/>
            </a:xfrm>
            <a:prstGeom prst="rect">
              <a:avLst/>
            </a:prstGeom>
            <a:noFill/>
            <a:ln w="76200">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tLang="zh-CN" smtClean="0"/>
              <a:t>Results Summary</a:t>
            </a:r>
          </a:p>
        </p:txBody>
      </p:sp>
      <p:sp>
        <p:nvSpPr>
          <p:cNvPr id="34818" name="Content Placeholder 2"/>
          <p:cNvSpPr>
            <a:spLocks noGrp="1"/>
          </p:cNvSpPr>
          <p:nvPr>
            <p:ph idx="1"/>
          </p:nvPr>
        </p:nvSpPr>
        <p:spPr>
          <a:xfrm>
            <a:off x="304800" y="1524000"/>
            <a:ext cx="8534400" cy="4830763"/>
          </a:xfrm>
        </p:spPr>
        <p:txBody>
          <a:bodyPr>
            <a:normAutofit/>
          </a:bodyPr>
          <a:lstStyle/>
          <a:p>
            <a:pPr eaLnBrk="1" hangingPunct="1">
              <a:lnSpc>
                <a:spcPct val="90000"/>
              </a:lnSpc>
            </a:pPr>
            <a:r>
              <a:rPr lang="en-US" altLang="zh-CN" sz="3000" dirty="0" smtClean="0"/>
              <a:t>Larger,  higher spending, and well educated cities are more likely to adopt agreements.  </a:t>
            </a:r>
          </a:p>
          <a:p>
            <a:pPr eaLnBrk="1" hangingPunct="1">
              <a:lnSpc>
                <a:spcPct val="90000"/>
              </a:lnSpc>
            </a:pPr>
            <a:r>
              <a:rPr lang="en-US" altLang="zh-CN" sz="3000" dirty="0" smtClean="0"/>
              <a:t>Some </a:t>
            </a:r>
            <a:r>
              <a:rPr lang="en-US" altLang="zh-CN" sz="3000" dirty="0" smtClean="0"/>
              <a:t>support for institutional </a:t>
            </a:r>
            <a:r>
              <a:rPr lang="en-US" altLang="zh-CN" sz="3000" dirty="0" smtClean="0"/>
              <a:t>influences from district representation. </a:t>
            </a:r>
          </a:p>
          <a:p>
            <a:pPr>
              <a:lnSpc>
                <a:spcPct val="90000"/>
              </a:lnSpc>
            </a:pPr>
            <a:r>
              <a:rPr lang="en-US" altLang="zh-CN" sz="3000" dirty="0" smtClean="0"/>
              <a:t>Economic development policy positively related to adoption of climate protection agreements. </a:t>
            </a:r>
            <a:endParaRPr lang="en-US" altLang="zh-CN" sz="3000" dirty="0" smtClean="0"/>
          </a:p>
          <a:p>
            <a:pPr eaLnBrk="1" hangingPunct="1">
              <a:lnSpc>
                <a:spcPct val="90000"/>
              </a:lnSpc>
            </a:pPr>
            <a:endParaRPr lang="en-US" altLang="zh-CN" sz="3000" dirty="0" smtClean="0"/>
          </a:p>
          <a:p>
            <a:pPr eaLnBrk="1" hangingPunct="1">
              <a:lnSpc>
                <a:spcPct val="90000"/>
              </a:lnSpc>
            </a:pPr>
            <a:r>
              <a:rPr lang="en-US" altLang="zh-CN" sz="3000" b="1" dirty="0" smtClean="0"/>
              <a:t>Need to go beyond symbolic action</a:t>
            </a:r>
          </a:p>
          <a:p>
            <a:pPr lvl="1">
              <a:lnSpc>
                <a:spcPct val="90000"/>
              </a:lnSpc>
            </a:pPr>
            <a:r>
              <a:rPr lang="en-US" altLang="zh-CN" sz="2600" dirty="0" smtClean="0"/>
              <a:t>SURVEY of ENERGY AND CLIMATE PROTECTION ACTIONS</a:t>
            </a:r>
            <a:endParaRPr lang="en-US" altLang="zh-CN" sz="2600" dirty="0" smtClean="0"/>
          </a:p>
          <a:p>
            <a:pPr eaLnBrk="1" hangingPunct="1">
              <a:lnSpc>
                <a:spcPct val="90000"/>
              </a:lnSpc>
            </a:pPr>
            <a:endParaRPr lang="en-US" altLang="zh-CN" sz="3000" dirty="0" smtClean="0"/>
          </a:p>
          <a:p>
            <a:pPr eaLnBrk="1" hangingPunct="1">
              <a:lnSpc>
                <a:spcPct val="90000"/>
              </a:lnSpc>
            </a:pPr>
            <a:endParaRPr lang="en-US" altLang="zh-CN" sz="3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71058" y="-73342"/>
            <a:ext cx="887294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Georgia" pitchFamily="18" charset="0"/>
                <a:ea typeface="Batang" pitchFamily="18" charset="-127"/>
                <a:cs typeface="Times New Roman" pitchFamily="18" charset="0"/>
              </a:rPr>
              <a:t>SURVEY PROJECT: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Georgia" pitchFamily="18" charset="0"/>
                <a:ea typeface="Batang" pitchFamily="18" charset="-127"/>
                <a:cs typeface="Times New Roman" pitchFamily="18" charset="0"/>
              </a:rPr>
              <a:t>Energy </a:t>
            </a:r>
            <a:r>
              <a:rPr kumimoji="0" lang="en-US" sz="3200" b="1" i="0" u="none" strike="noStrike" cap="none" normalizeH="0" baseline="0" dirty="0" smtClean="0">
                <a:ln>
                  <a:noFill/>
                </a:ln>
                <a:solidFill>
                  <a:schemeClr val="tx1"/>
                </a:solidFill>
                <a:effectLst/>
                <a:latin typeface="Georgia" pitchFamily="18" charset="0"/>
                <a:ea typeface="Batang" pitchFamily="18" charset="-127"/>
                <a:cs typeface="Times New Roman" pitchFamily="18" charset="0"/>
              </a:rPr>
              <a:t>Sustainable Florida Communities</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latin typeface="Georgia" pitchFamily="18" charset="0"/>
                <a:ea typeface="Batang" pitchFamily="18" charset="-127"/>
                <a:cs typeface="Times New Roman" pitchFamily="18" charset="0"/>
              </a:rPr>
              <a:t>Richard Feiock and Ivonne Audirac,  FSU</a:t>
            </a:r>
          </a:p>
          <a:p>
            <a:pPr lvl="0" fontAlgn="base">
              <a:spcBef>
                <a:spcPct val="0"/>
              </a:spcBef>
              <a:spcAft>
                <a:spcPct val="0"/>
              </a:spcAft>
            </a:pPr>
            <a:endParaRPr lang="en-US" sz="2400" b="1" dirty="0" smtClean="0">
              <a:latin typeface="Georgia" pitchFamily="18" charset="0"/>
              <a:ea typeface="Batang" pitchFamily="18" charset="-127"/>
              <a:cs typeface="Times New Roman" pitchFamily="18" charset="0"/>
            </a:endParaRPr>
          </a:p>
          <a:p>
            <a:pPr lvl="0" fontAlgn="base">
              <a:spcBef>
                <a:spcPct val="0"/>
              </a:spcBef>
              <a:spcAft>
                <a:spcPct val="0"/>
              </a:spcAft>
            </a:pPr>
            <a:endParaRPr lang="en-US" sz="2400" b="1" dirty="0" smtClean="0">
              <a:latin typeface="Georgia" pitchFamily="18" charset="0"/>
              <a:ea typeface="Batang" pitchFamily="18" charset="-127"/>
              <a:cs typeface="Times New Roman" pitchFamily="18" charset="0"/>
            </a:endParaRPr>
          </a:p>
          <a:p>
            <a:pPr lvl="0" fontAlgn="base">
              <a:spcBef>
                <a:spcPct val="0"/>
              </a:spcBef>
              <a:spcAft>
                <a:spcPct val="0"/>
              </a:spcAft>
            </a:pPr>
            <a:r>
              <a:rPr lang="en-US" sz="2400" b="1" dirty="0" smtClean="0">
                <a:latin typeface="Georgia" pitchFamily="18" charset="0"/>
                <a:ea typeface="Batang" pitchFamily="18" charset="-127"/>
                <a:cs typeface="Times New Roman" pitchFamily="18" charset="0"/>
              </a:rPr>
              <a:t>Some VERY </a:t>
            </a:r>
            <a:r>
              <a:rPr lang="en-US" sz="2400" b="1" dirty="0" smtClean="0">
                <a:latin typeface="Georgia" pitchFamily="18" charset="0"/>
                <a:ea typeface="Batang" pitchFamily="18" charset="-127"/>
                <a:cs typeface="Times New Roman" pitchFamily="18" charset="0"/>
              </a:rPr>
              <a:t>PRELIMINARY Results</a:t>
            </a:r>
            <a:endParaRPr kumimoji="0" lang="en-US" sz="2400" b="1" i="0" u="none" strike="noStrike" cap="none" normalizeH="0" baseline="0" dirty="0" smtClean="0">
              <a:ln>
                <a:noFill/>
              </a:ln>
              <a:effectLst/>
              <a:latin typeface="Georgia" pitchFamily="18" charset="0"/>
              <a:ea typeface="Batang" pitchFamily="18"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a:latin typeface="Georgia" pitchFamily="18" charset="0"/>
              <a:ea typeface="Batang" pitchFamily="18"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9697" name="Object 1"/>
          <p:cNvGraphicFramePr>
            <a:graphicFrameLocks noChangeAspect="1"/>
          </p:cNvGraphicFramePr>
          <p:nvPr/>
        </p:nvGraphicFramePr>
        <p:xfrm>
          <a:off x="3200400" y="2514600"/>
          <a:ext cx="2495550" cy="1885950"/>
        </p:xfrm>
        <a:graphic>
          <a:graphicData uri="http://schemas.openxmlformats.org/presentationml/2006/ole">
            <p:oleObj spid="_x0000_s29697" r:id="rId3" imgW="3657143" imgH="2742857" progId="">
              <p:embed/>
            </p:oleObj>
          </a:graphicData>
        </a:graphic>
      </p:graphicFrame>
      <p:sp>
        <p:nvSpPr>
          <p:cNvPr id="29699" name="Rectangle 3"/>
          <p:cNvSpPr>
            <a:spLocks noChangeArrowheads="1"/>
          </p:cNvSpPr>
          <p:nvPr/>
        </p:nvSpPr>
        <p:spPr bwMode="auto">
          <a:xfrm>
            <a:off x="0" y="4488120"/>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175" algn="l"/>
              </a:tabLst>
            </a:pPr>
            <a:r>
              <a:rPr kumimoji="0" lang="en-US" sz="1000" b="0" i="0" u="none" strike="noStrike" cap="none" normalizeH="0" baseline="0" dirty="0" smtClean="0">
                <a:ln>
                  <a:noFill/>
                </a:ln>
                <a:solidFill>
                  <a:srgbClr val="000000"/>
                </a:solidFill>
                <a:effectLst/>
                <a:latin typeface="Times New Roman" pitchFamily="18" charset="0"/>
                <a:ea typeface="Batang" pitchFamily="18" charset="-127"/>
                <a:cs typeface="Times New Roman" pitchFamily="18" charset="0"/>
              </a:rPr>
              <a:t>The Institute for Energy Systems, Economics and Sustainability (IESES) at Florida State University is investigating Florida local government actions related to energy efficiency and climate change to better understand and assess local efforts and to assist local governments in Florida. This project is supported by the FSU Center for Florida Local Government Excellence. Your participation is critical to the success of these efforts. This survey will take approximately 20-30 minutes to complete. We anticipate that the results will also benefit local governments and we will share these results with all participants.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0" i="0" u="none" strike="noStrike" cap="none" normalizeH="0" baseline="0" dirty="0" smtClean="0">
                <a:ln>
                  <a:noFill/>
                </a:ln>
                <a:solidFill>
                  <a:srgbClr val="000000"/>
                </a:solidFill>
                <a:effectLst/>
                <a:latin typeface="Times New Roman" pitchFamily="18" charset="0"/>
                <a:ea typeface="Batang" pitchFamily="18" charset="-127"/>
                <a:cs typeface="Times New Roman" pitchFamily="18" charset="0"/>
              </a:rPr>
              <a:t>Your answers to survey questions will remain confidential to the full extent allowed by law. The results of this research study will be published, but individual respondent will not be identifiable in any reports. If you have any questions concerning this research study, please contact Dr. Richard Feiock by email at rfeiock@fsu.edu or phone at (850)644-3525. Thank you.  </a:t>
            </a: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1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Please return this questionnaire to:</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Richard C. Feiock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Askew School of Public Administration and Policy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Florida State University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Tallahassee FL 32303-2250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cstate="print">
            <a:lum bright="70000" contrast="-70000"/>
          </a:blip>
          <a:srcRect l="2702"/>
          <a:stretch>
            <a:fillRect/>
          </a:stretch>
        </p:blipFill>
        <p:spPr bwMode="auto">
          <a:xfrm>
            <a:off x="0" y="-19050"/>
            <a:ext cx="9144000" cy="6877050"/>
          </a:xfrm>
          <a:prstGeom prst="rect">
            <a:avLst/>
          </a:prstGeom>
          <a:noFill/>
          <a:ln w="9525">
            <a:noFill/>
            <a:miter lim="800000"/>
            <a:headEnd/>
            <a:tailEnd/>
          </a:ln>
        </p:spPr>
      </p:pic>
      <p:sp>
        <p:nvSpPr>
          <p:cNvPr id="3076" name="TextBox 4"/>
          <p:cNvSpPr txBox="1">
            <a:spLocks noChangeArrowheads="1"/>
          </p:cNvSpPr>
          <p:nvPr/>
        </p:nvSpPr>
        <p:spPr bwMode="auto">
          <a:xfrm>
            <a:off x="-2819400" y="-1708150"/>
            <a:ext cx="3429000" cy="646112"/>
          </a:xfrm>
          <a:prstGeom prst="rect">
            <a:avLst/>
          </a:prstGeom>
          <a:noFill/>
          <a:ln w="9525">
            <a:noFill/>
            <a:miter lim="800000"/>
            <a:headEnd/>
            <a:tailEnd/>
          </a:ln>
        </p:spPr>
        <p:txBody>
          <a:bodyPr>
            <a:spAutoFit/>
          </a:bodyPr>
          <a:lstStyle/>
          <a:p>
            <a:r>
              <a:rPr lang="en-US"/>
              <a:t> </a:t>
            </a:r>
          </a:p>
          <a:p>
            <a:endParaRPr lang="en-US"/>
          </a:p>
        </p:txBody>
      </p:sp>
      <p:sp>
        <p:nvSpPr>
          <p:cNvPr id="3077" name="Content Placeholder 2"/>
          <p:cNvSpPr>
            <a:spLocks/>
          </p:cNvSpPr>
          <p:nvPr/>
        </p:nvSpPr>
        <p:spPr bwMode="auto">
          <a:xfrm>
            <a:off x="457200" y="1676400"/>
            <a:ext cx="7620000" cy="4953000"/>
          </a:xfrm>
          <a:prstGeom prst="rect">
            <a:avLst/>
          </a:prstGeom>
          <a:noFill/>
          <a:ln w="9525">
            <a:noFill/>
            <a:miter lim="800000"/>
            <a:headEnd/>
            <a:tailEnd/>
          </a:ln>
        </p:spPr>
        <p:txBody>
          <a:bodyPr/>
          <a:lstStyle/>
          <a:p>
            <a:pPr marL="342900" indent="-342900">
              <a:spcBef>
                <a:spcPct val="20000"/>
              </a:spcBef>
              <a:buFont typeface="Arial" pitchFamily="34" charset="0"/>
              <a:buNone/>
            </a:pPr>
            <a:r>
              <a:rPr lang="en-US" sz="2000" dirty="0">
                <a:latin typeface="Calibri" pitchFamily="34" charset="0"/>
              </a:rPr>
              <a:t> </a:t>
            </a:r>
            <a:r>
              <a:rPr lang="en-US" sz="2400" b="1" dirty="0" smtClean="0">
                <a:latin typeface="Calibri" pitchFamily="34" charset="0"/>
              </a:rPr>
              <a:t>Identifying the elements of </a:t>
            </a:r>
            <a:r>
              <a:rPr lang="en-US" sz="2400" b="1" dirty="0">
                <a:latin typeface="Calibri" pitchFamily="34" charset="0"/>
              </a:rPr>
              <a:t>energy </a:t>
            </a:r>
            <a:r>
              <a:rPr lang="en-US" sz="2400" b="1" dirty="0" smtClean="0">
                <a:latin typeface="Calibri" pitchFamily="34" charset="0"/>
              </a:rPr>
              <a:t>sustainability:</a:t>
            </a:r>
            <a:endParaRPr lang="en-US" sz="2400" b="1" dirty="0">
              <a:latin typeface="Calibri" pitchFamily="34" charset="0"/>
            </a:endParaRPr>
          </a:p>
          <a:p>
            <a:pPr marL="342900" indent="-342900">
              <a:spcBef>
                <a:spcPct val="20000"/>
              </a:spcBef>
              <a:buFont typeface="Arial" pitchFamily="34" charset="0"/>
              <a:buChar char="•"/>
            </a:pPr>
            <a:r>
              <a:rPr lang="en-US" sz="2000" dirty="0">
                <a:latin typeface="Calibri" pitchFamily="34" charset="0"/>
              </a:rPr>
              <a:t>Energy &amp; Climate Policy</a:t>
            </a:r>
          </a:p>
          <a:p>
            <a:pPr marL="342900" indent="-342900">
              <a:spcBef>
                <a:spcPct val="20000"/>
              </a:spcBef>
              <a:buFont typeface="Arial" pitchFamily="34" charset="0"/>
              <a:buChar char="•"/>
            </a:pPr>
            <a:r>
              <a:rPr lang="en-US" sz="2000" dirty="0">
                <a:latin typeface="Calibri" pitchFamily="34" charset="0"/>
              </a:rPr>
              <a:t>Comprehensive Plans &amp; State and Federal Policy</a:t>
            </a:r>
          </a:p>
          <a:p>
            <a:pPr marL="342900" indent="-342900">
              <a:spcBef>
                <a:spcPct val="20000"/>
              </a:spcBef>
              <a:buFont typeface="Arial" pitchFamily="34" charset="0"/>
              <a:buChar char="•"/>
            </a:pPr>
            <a:r>
              <a:rPr lang="en-US" sz="2000" dirty="0">
                <a:latin typeface="Calibri" pitchFamily="34" charset="0"/>
              </a:rPr>
              <a:t>Zoning Regulations Subdivision Regulations and Permitting </a:t>
            </a:r>
          </a:p>
          <a:p>
            <a:pPr marL="342900" indent="-342900">
              <a:spcBef>
                <a:spcPct val="20000"/>
              </a:spcBef>
              <a:buFont typeface="Arial" pitchFamily="34" charset="0"/>
              <a:buChar char="•"/>
            </a:pPr>
            <a:r>
              <a:rPr lang="en-US" sz="2000" dirty="0">
                <a:latin typeface="Calibri" pitchFamily="34" charset="0"/>
              </a:rPr>
              <a:t>Land Use and Open Space</a:t>
            </a:r>
          </a:p>
          <a:p>
            <a:pPr marL="342900" indent="-342900">
              <a:spcBef>
                <a:spcPct val="20000"/>
              </a:spcBef>
              <a:buFont typeface="Arial" pitchFamily="34" charset="0"/>
              <a:buChar char="•"/>
            </a:pPr>
            <a:r>
              <a:rPr lang="en-US" sz="2000" dirty="0">
                <a:latin typeface="Calibri" pitchFamily="34" charset="0"/>
              </a:rPr>
              <a:t>Housing and Green Building</a:t>
            </a:r>
          </a:p>
          <a:p>
            <a:pPr marL="342900" indent="-342900">
              <a:spcBef>
                <a:spcPct val="20000"/>
              </a:spcBef>
              <a:buFont typeface="Arial" pitchFamily="34" charset="0"/>
              <a:buChar char="•"/>
            </a:pPr>
            <a:r>
              <a:rPr lang="en-US" sz="2000" dirty="0">
                <a:latin typeface="Calibri" pitchFamily="34" charset="0"/>
              </a:rPr>
              <a:t>Transportation</a:t>
            </a:r>
          </a:p>
          <a:p>
            <a:pPr marL="342900" indent="-342900">
              <a:spcBef>
                <a:spcPct val="20000"/>
              </a:spcBef>
              <a:buFont typeface="Arial" pitchFamily="34" charset="0"/>
              <a:buChar char="•"/>
            </a:pPr>
            <a:r>
              <a:rPr lang="en-US" sz="2000" dirty="0">
                <a:latin typeface="Calibri" pitchFamily="34" charset="0"/>
              </a:rPr>
              <a:t>Economic Development</a:t>
            </a:r>
          </a:p>
          <a:p>
            <a:pPr marL="342900" indent="-342900">
              <a:spcBef>
                <a:spcPct val="20000"/>
              </a:spcBef>
              <a:buFont typeface="Arial" pitchFamily="34" charset="0"/>
              <a:buChar char="•"/>
            </a:pPr>
            <a:r>
              <a:rPr lang="en-US" sz="2000" dirty="0">
                <a:latin typeface="Calibri" pitchFamily="34" charset="0"/>
              </a:rPr>
              <a:t>Energy Cost Reduction by Government</a:t>
            </a:r>
          </a:p>
          <a:p>
            <a:pPr marL="342900" indent="-342900">
              <a:spcBef>
                <a:spcPct val="20000"/>
              </a:spcBef>
              <a:buFont typeface="Arial" pitchFamily="34" charset="0"/>
              <a:buChar char="•"/>
            </a:pPr>
            <a:r>
              <a:rPr lang="en-US" sz="2000" dirty="0">
                <a:latin typeface="Calibri" pitchFamily="34" charset="0"/>
              </a:rPr>
              <a:t>Organization and Intergovernmental Relations </a:t>
            </a:r>
          </a:p>
          <a:p>
            <a:pPr marL="342900" indent="-342900">
              <a:spcBef>
                <a:spcPct val="20000"/>
              </a:spcBef>
              <a:buFont typeface="Arial" pitchFamily="34" charset="0"/>
              <a:buChar char="•"/>
            </a:pPr>
            <a:r>
              <a:rPr lang="en-US" sz="2000" dirty="0">
                <a:latin typeface="Calibri" pitchFamily="34" charset="0"/>
              </a:rPr>
              <a:t>Investing in Energy &amp; Climate Change </a:t>
            </a:r>
            <a:r>
              <a:rPr lang="en-US" sz="2000" dirty="0" smtClean="0">
                <a:latin typeface="Calibri" pitchFamily="34" charset="0"/>
              </a:rPr>
              <a:t>Competencies</a:t>
            </a:r>
          </a:p>
          <a:p>
            <a:pPr marL="342900" indent="-342900">
              <a:spcBef>
                <a:spcPct val="20000"/>
              </a:spcBef>
              <a:buFont typeface="Arial" pitchFamily="34" charset="0"/>
              <a:buChar char="•"/>
            </a:pPr>
            <a:endParaRPr lang="en-US" sz="1100" dirty="0">
              <a:latin typeface="Calibri" pitchFamily="34" charset="0"/>
            </a:endParaRPr>
          </a:p>
          <a:p>
            <a:pPr marL="342900" indent="-342900">
              <a:spcBef>
                <a:spcPct val="20000"/>
              </a:spcBef>
              <a:buFont typeface="Arial" pitchFamily="34" charset="0"/>
              <a:buChar char="•"/>
            </a:pPr>
            <a:endParaRPr lang="en-US" sz="1100" dirty="0">
              <a:latin typeface="Calibri" pitchFamily="34" charset="0"/>
            </a:endParaRPr>
          </a:p>
          <a:p>
            <a:pPr marL="342900" indent="-342900">
              <a:spcBef>
                <a:spcPct val="20000"/>
              </a:spcBef>
              <a:buFont typeface="Arial" pitchFamily="34" charset="0"/>
              <a:buChar char="•"/>
            </a:pPr>
            <a:endParaRPr lang="en-US" sz="1000" dirty="0">
              <a:latin typeface="Calibri" pitchFamily="34" charset="0"/>
            </a:endParaRPr>
          </a:p>
          <a:p>
            <a:pPr marL="342900" indent="-342900">
              <a:spcBef>
                <a:spcPct val="20000"/>
              </a:spcBef>
              <a:buFont typeface="Arial" pitchFamily="34" charset="0"/>
              <a:buChar char="•"/>
            </a:pPr>
            <a:endParaRPr lang="en-US" sz="1000" dirty="0">
              <a:latin typeface="Calibri" pitchFamily="34" charset="0"/>
            </a:endParaRPr>
          </a:p>
          <a:p>
            <a:pPr marL="342900" indent="-342900">
              <a:spcBef>
                <a:spcPct val="20000"/>
              </a:spcBef>
              <a:buFont typeface="Arial" pitchFamily="34" charset="0"/>
              <a:buChar char="•"/>
            </a:pPr>
            <a:endParaRPr lang="en-US" sz="1000" dirty="0">
              <a:latin typeface="Calibri" pitchFamily="34" charset="0"/>
            </a:endParaRPr>
          </a:p>
          <a:p>
            <a:pPr marL="342900" indent="-342900">
              <a:spcBef>
                <a:spcPct val="20000"/>
              </a:spcBef>
              <a:buFont typeface="Arial" pitchFamily="34" charset="0"/>
              <a:buNone/>
            </a:pPr>
            <a:endParaRPr lang="en-US" sz="1000" dirty="0">
              <a:latin typeface="Calibri" pitchFamily="34" charset="0"/>
            </a:endParaRPr>
          </a:p>
          <a:p>
            <a:pPr marL="342900" indent="-342900">
              <a:spcBef>
                <a:spcPct val="20000"/>
              </a:spcBef>
              <a:buFont typeface="Arial" pitchFamily="34" charset="0"/>
              <a:buNone/>
            </a:pPr>
            <a:r>
              <a:rPr lang="en-US" sz="1000" dirty="0">
                <a:latin typeface="Calibri" pitchFamily="34" charset="0"/>
              </a:rPr>
              <a:t> </a:t>
            </a:r>
          </a:p>
          <a:p>
            <a:pPr marL="342900" indent="-342900">
              <a:spcBef>
                <a:spcPct val="20000"/>
              </a:spcBef>
              <a:buFont typeface="Arial" pitchFamily="34" charset="0"/>
              <a:buNone/>
            </a:pPr>
            <a:r>
              <a:rPr lang="en-US" sz="1000" dirty="0">
                <a:latin typeface="Calibri" pitchFamily="34" charset="0"/>
              </a:rPr>
              <a:t> </a:t>
            </a:r>
          </a:p>
          <a:p>
            <a:pPr marL="342900" indent="-342900">
              <a:spcBef>
                <a:spcPct val="20000"/>
              </a:spcBef>
              <a:buFont typeface="Arial" pitchFamily="34" charset="0"/>
              <a:buNone/>
            </a:pPr>
            <a:r>
              <a:rPr lang="en-US" sz="1000" dirty="0">
                <a:latin typeface="Calibri" pitchFamily="34" charset="0"/>
              </a:rPr>
              <a:t> </a:t>
            </a:r>
          </a:p>
        </p:txBody>
      </p:sp>
      <p:sp>
        <p:nvSpPr>
          <p:cNvPr id="3079" name="TextBox 8"/>
          <p:cNvSpPr txBox="1">
            <a:spLocks noChangeArrowheads="1"/>
          </p:cNvSpPr>
          <p:nvPr/>
        </p:nvSpPr>
        <p:spPr bwMode="auto">
          <a:xfrm>
            <a:off x="228600" y="381000"/>
            <a:ext cx="8686800" cy="584775"/>
          </a:xfrm>
          <a:prstGeom prst="rect">
            <a:avLst/>
          </a:prstGeom>
          <a:noFill/>
          <a:ln w="9525">
            <a:noFill/>
            <a:miter lim="800000"/>
            <a:headEnd/>
            <a:tailEnd/>
          </a:ln>
        </p:spPr>
        <p:txBody>
          <a:bodyPr wrap="square">
            <a:spAutoFit/>
          </a:bodyPr>
          <a:lstStyle/>
          <a:p>
            <a:r>
              <a:rPr lang="en-US" sz="3200" b="1" dirty="0" smtClean="0">
                <a:latin typeface="Arial Black" pitchFamily="34" charset="0"/>
              </a:rPr>
              <a:t>Survey </a:t>
            </a:r>
            <a:r>
              <a:rPr lang="en-US" sz="3200" b="1" dirty="0" smtClean="0">
                <a:latin typeface="Arial Black" pitchFamily="34" charset="0"/>
              </a:rPr>
              <a:t>of Florida </a:t>
            </a:r>
            <a:r>
              <a:rPr lang="en-US" sz="3200" b="1" dirty="0" smtClean="0">
                <a:latin typeface="Arial Black" pitchFamily="34" charset="0"/>
              </a:rPr>
              <a:t>Local Governments </a:t>
            </a:r>
            <a:endParaRPr lang="en-US" sz="1200" b="1" dirty="0">
              <a:solidFill>
                <a:srgbClr val="4F6228"/>
              </a:solidFill>
              <a:latin typeface="Arial Black" pitchFamily="34" charset="0"/>
            </a:endParaRPr>
          </a:p>
        </p:txBody>
      </p:sp>
      <p:pic>
        <p:nvPicPr>
          <p:cNvPr id="3080" name="Picture 145" descr="FSU-Logo-beveled GIF"/>
          <p:cNvPicPr>
            <a:picLocks noChangeAspect="1" noChangeArrowheads="1"/>
          </p:cNvPicPr>
          <p:nvPr/>
        </p:nvPicPr>
        <p:blipFill>
          <a:blip r:embed="rId4" cstate="print"/>
          <a:srcRect/>
          <a:stretch>
            <a:fillRect/>
          </a:stretch>
        </p:blipFill>
        <p:spPr bwMode="auto">
          <a:xfrm>
            <a:off x="8153400" y="57150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Importance of Energy/Climate Issues</a:t>
            </a:r>
            <a:endParaRPr lang="en-US" dirty="0"/>
          </a:p>
        </p:txBody>
      </p:sp>
      <p:pic>
        <p:nvPicPr>
          <p:cNvPr id="11265" name="Picture 1"/>
          <p:cNvPicPr>
            <a:picLocks noGrp="1" noChangeAspect="1" noChangeArrowheads="1"/>
          </p:cNvPicPr>
          <p:nvPr>
            <p:ph idx="1"/>
          </p:nvPr>
        </p:nvPicPr>
        <p:blipFill>
          <a:blip r:embed="rId2" cstate="print"/>
          <a:srcRect/>
          <a:stretch>
            <a:fillRect/>
          </a:stretch>
        </p:blipFill>
        <p:spPr bwMode="auto">
          <a:xfrm>
            <a:off x="533401" y="1219200"/>
            <a:ext cx="8001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38200"/>
          </a:xfrm>
        </p:spPr>
        <p:txBody>
          <a:bodyPr/>
          <a:lstStyle/>
          <a:p>
            <a:r>
              <a:rPr lang="en-US" dirty="0" smtClean="0"/>
              <a:t>Departmental Responsibility</a:t>
            </a:r>
            <a:endParaRPr lang="en-US" dirty="0"/>
          </a:p>
        </p:txBody>
      </p:sp>
      <p:pic>
        <p:nvPicPr>
          <p:cNvPr id="51201" name="Picture 1"/>
          <p:cNvPicPr>
            <a:picLocks noGrp="1" noChangeAspect="1" noChangeArrowheads="1"/>
          </p:cNvPicPr>
          <p:nvPr>
            <p:ph idx="1"/>
          </p:nvPr>
        </p:nvPicPr>
        <p:blipFill>
          <a:blip r:embed="rId2" cstate="print"/>
          <a:srcRect/>
          <a:stretch>
            <a:fillRect/>
          </a:stretch>
        </p:blipFill>
        <p:spPr bwMode="auto">
          <a:xfrm>
            <a:off x="457200" y="762000"/>
            <a:ext cx="838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Obstacles to Sustainability</a:t>
            </a:r>
            <a:endParaRPr lang="en-US"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685801" y="1066800"/>
            <a:ext cx="79248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Green Business</a:t>
            </a: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Addressed in Comp Plan Elements Prior to HB697</a:t>
            </a:r>
            <a:endParaRPr lang="en-US"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380999" y="1600200"/>
            <a:ext cx="8305801"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Approach to HB697</a:t>
            </a:r>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457201" y="1219200"/>
            <a:ext cx="7848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 y="463035"/>
            <a:ext cx="8763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Georgia" pitchFamily="18" charset="0"/>
                <a:ea typeface="Batang" pitchFamily="18" charset="-127"/>
                <a:cs typeface="Times New Roman" pitchFamily="18" charset="0"/>
              </a:rPr>
              <a:t>We</a:t>
            </a:r>
            <a:r>
              <a:rPr kumimoji="0" lang="en-US" sz="4000" b="1" i="0" u="none" strike="noStrike" cap="none" normalizeH="0" dirty="0" smtClean="0">
                <a:ln>
                  <a:noFill/>
                </a:ln>
                <a:solidFill>
                  <a:schemeClr val="tx1"/>
                </a:solidFill>
                <a:effectLst/>
                <a:latin typeface="Georgia" pitchFamily="18" charset="0"/>
                <a:ea typeface="Batang" pitchFamily="18" charset="-127"/>
                <a:cs typeface="Times New Roman" pitchFamily="18" charset="0"/>
              </a:rPr>
              <a:t> Need Your </a:t>
            </a:r>
            <a:r>
              <a:rPr kumimoji="0" lang="en-US" sz="4000" b="1" i="0" u="none" strike="noStrike" cap="none" normalizeH="0" dirty="0" smtClean="0">
                <a:ln>
                  <a:noFill/>
                </a:ln>
                <a:solidFill>
                  <a:schemeClr val="tx1"/>
                </a:solidFill>
                <a:effectLst/>
                <a:latin typeface="Georgia" pitchFamily="18" charset="0"/>
                <a:ea typeface="Batang" pitchFamily="18" charset="-127"/>
                <a:cs typeface="Times New Roman" pitchFamily="18" charset="0"/>
              </a:rPr>
              <a:t>Help</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latin typeface="Georgia" pitchFamily="18" charset="0"/>
                <a:ea typeface="Batang" pitchFamily="18" charset="-127"/>
                <a:cs typeface="Times New Roman" pitchFamily="18" charset="0"/>
              </a:rPr>
              <a:t>Please complete this questionnaire</a:t>
            </a:r>
            <a:endParaRPr kumimoji="0" lang="en-US" sz="3200" b="1" i="0" u="none" strike="noStrike" cap="none" normalizeH="0" baseline="0" dirty="0" smtClean="0">
              <a:ln>
                <a:noFill/>
              </a:ln>
              <a:solidFill>
                <a:schemeClr val="tx1"/>
              </a:solidFill>
              <a:effectLst/>
              <a:latin typeface="Georgia" pitchFamily="18" charset="0"/>
              <a:ea typeface="Batang" pitchFamily="18"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a:latin typeface="Georgia" pitchFamily="18" charset="0"/>
              <a:ea typeface="Batang" pitchFamily="18"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9697" name="Object 1"/>
          <p:cNvGraphicFramePr>
            <a:graphicFrameLocks noChangeAspect="1"/>
          </p:cNvGraphicFramePr>
          <p:nvPr/>
        </p:nvGraphicFramePr>
        <p:xfrm>
          <a:off x="3200400" y="2362200"/>
          <a:ext cx="2495550" cy="1885950"/>
        </p:xfrm>
        <a:graphic>
          <a:graphicData uri="http://schemas.openxmlformats.org/presentationml/2006/ole">
            <p:oleObj spid="_x0000_s30722" r:id="rId3" imgW="3657143" imgH="2742857" progId="">
              <p:embed/>
            </p:oleObj>
          </a:graphicData>
        </a:graphic>
      </p:graphicFrame>
      <p:sp>
        <p:nvSpPr>
          <p:cNvPr id="29699" name="Rectangle 3"/>
          <p:cNvSpPr>
            <a:spLocks noChangeArrowheads="1"/>
          </p:cNvSpPr>
          <p:nvPr/>
        </p:nvSpPr>
        <p:spPr bwMode="auto">
          <a:xfrm>
            <a:off x="0" y="4268462"/>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0175" algn="l"/>
              </a:tabLst>
            </a:pPr>
            <a:r>
              <a:rPr kumimoji="0" lang="en-US" sz="1000" b="0" i="0" u="none" strike="noStrike" cap="none" normalizeH="0" baseline="0" dirty="0" smtClean="0">
                <a:ln>
                  <a:noFill/>
                </a:ln>
                <a:solidFill>
                  <a:srgbClr val="000000"/>
                </a:solidFill>
                <a:effectLst/>
                <a:latin typeface="Times New Roman" pitchFamily="18" charset="0"/>
                <a:ea typeface="Batang" pitchFamily="18" charset="-127"/>
                <a:cs typeface="Times New Roman" pitchFamily="18" charset="0"/>
              </a:rPr>
              <a:t>The Institute for Energy Systems, Economics and Sustainability (IESES) at Florida State University is investigating Florida local government actions related to energy efficiency and climate change to better understand and assess local efforts and to assist local governments in Florida. This project is supported by the FSU Center for Florida Local Government Excellence. Your participation is critical to the success of these efforts. This survey will take approximately 20-30 minutes to complete. We anticipate that the results will also benefit local governments and we will share these results with all participants.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0" i="0" u="none" strike="noStrike" cap="none" normalizeH="0" baseline="0" dirty="0" smtClean="0">
                <a:ln>
                  <a:noFill/>
                </a:ln>
                <a:solidFill>
                  <a:srgbClr val="000000"/>
                </a:solidFill>
                <a:effectLst/>
                <a:latin typeface="Times New Roman" pitchFamily="18" charset="0"/>
                <a:ea typeface="Batang" pitchFamily="18" charset="-127"/>
                <a:cs typeface="Times New Roman" pitchFamily="18" charset="0"/>
              </a:rPr>
              <a:t>Your answers to survey questions will remain confidential to the full extent allowed by law. The results of this research study will be published, but individual respondent will not be identifiable in any reports. If you have any questions concerning this research study, please contact Dr. Richard Feiock by email at rfeiock@fsu.edu or phone at (850)644-3525. Thank you.  </a:t>
            </a: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1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Please return this questionnaire to:</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Richard C. Feiock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Askew School of Public Administration and Policy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Florida State University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r>
              <a:rPr kumimoji="0" lang="en-US" sz="1000" b="1"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Tallahassee FL 32303-2250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1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Adoption of Climate Protection Agreements by Florida Local Governments</a:t>
            </a:r>
          </a:p>
          <a:p>
            <a:pPr lvl="1"/>
            <a:r>
              <a:rPr lang="en-US" dirty="0" smtClean="0"/>
              <a:t>Explanations</a:t>
            </a:r>
          </a:p>
          <a:p>
            <a:pPr lvl="1"/>
            <a:r>
              <a:rPr lang="en-US" dirty="0" smtClean="0"/>
              <a:t>Analysis and Conclusion</a:t>
            </a:r>
          </a:p>
          <a:p>
            <a:endParaRPr lang="en-US" dirty="0" smtClean="0"/>
          </a:p>
          <a:p>
            <a:r>
              <a:rPr lang="en-US" dirty="0" smtClean="0"/>
              <a:t>Survey of Florida Local Governments</a:t>
            </a:r>
          </a:p>
          <a:p>
            <a:pPr lvl="1"/>
            <a:r>
              <a:rPr lang="en-US" dirty="0" smtClean="0"/>
              <a:t>Overview of Actions and Activities</a:t>
            </a:r>
          </a:p>
          <a:p>
            <a:pPr lvl="1"/>
            <a:r>
              <a:rPr lang="en-US" dirty="0" smtClean="0"/>
              <a:t>Response to HB697</a:t>
            </a:r>
          </a:p>
          <a:p>
            <a:endParaRPr lang="en-US" dirty="0" smtClean="0"/>
          </a:p>
          <a:p>
            <a:r>
              <a:rPr lang="en-US" dirty="0" smtClean="0"/>
              <a:t>Ongoing Projects</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Researc</a:t>
            </a:r>
            <a:r>
              <a:rPr lang="en-US" dirty="0" smtClean="0"/>
              <a:t>h Agenda</a:t>
            </a:r>
            <a:endParaRPr lang="en-US" dirty="0"/>
          </a:p>
        </p:txBody>
      </p:sp>
      <p:sp>
        <p:nvSpPr>
          <p:cNvPr id="3" name="Content Placeholder 2"/>
          <p:cNvSpPr>
            <a:spLocks noGrp="1"/>
          </p:cNvSpPr>
          <p:nvPr>
            <p:ph idx="1"/>
          </p:nvPr>
        </p:nvSpPr>
        <p:spPr/>
        <p:txBody>
          <a:bodyPr>
            <a:normAutofit/>
          </a:bodyPr>
          <a:lstStyle/>
          <a:p>
            <a:pPr lvl="5"/>
            <a:endParaRPr lang="en-US" dirty="0" smtClean="0"/>
          </a:p>
          <a:p>
            <a:r>
              <a:rPr lang="en-US" dirty="0" smtClean="0"/>
              <a:t>EECBG </a:t>
            </a:r>
            <a:r>
              <a:rPr lang="en-US" dirty="0" smtClean="0"/>
              <a:t>Projects and </a:t>
            </a:r>
            <a:r>
              <a:rPr lang="en-US" dirty="0" smtClean="0"/>
              <a:t>Policy </a:t>
            </a:r>
            <a:r>
              <a:rPr lang="en-US" dirty="0" smtClean="0"/>
              <a:t>Innovation</a:t>
            </a:r>
          </a:p>
          <a:p>
            <a:pPr lvl="2"/>
            <a:r>
              <a:rPr lang="en-US" dirty="0" smtClean="0"/>
              <a:t>Networks and Innovation</a:t>
            </a:r>
            <a:endParaRPr lang="en-US" dirty="0" smtClean="0"/>
          </a:p>
          <a:p>
            <a:r>
              <a:rPr lang="en-US" dirty="0" smtClean="0"/>
              <a:t>ICLEI membership adoptions 1990 </a:t>
            </a:r>
            <a:r>
              <a:rPr lang="en-US" dirty="0" smtClean="0"/>
              <a:t>to </a:t>
            </a:r>
            <a:r>
              <a:rPr lang="en-US" dirty="0" smtClean="0"/>
              <a:t>2009</a:t>
            </a:r>
          </a:p>
          <a:p>
            <a:pPr lvl="2"/>
            <a:r>
              <a:rPr lang="en-US" dirty="0" smtClean="0"/>
              <a:t>Diffusion of Innovation</a:t>
            </a:r>
            <a:r>
              <a:rPr lang="en-US" dirty="0" smtClean="0"/>
              <a:t> </a:t>
            </a:r>
          </a:p>
          <a:p>
            <a:r>
              <a:rPr lang="en-US" dirty="0" smtClean="0"/>
              <a:t>E/CP and Economic Development</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AFC5CC2C-FC49-4F93-8055-9D18F892B74F}" type="slidenum">
              <a:rPr lang="en-US" altLang="ko-KR" smtClean="0"/>
              <a:pPr/>
              <a:t>21</a:t>
            </a:fld>
            <a:endParaRPr lang="en-US" altLang="ko-KR" dirty="0" smtClean="0"/>
          </a:p>
        </p:txBody>
      </p:sp>
      <p:sp>
        <p:nvSpPr>
          <p:cNvPr id="39939" name="Rectangle 2"/>
          <p:cNvSpPr>
            <a:spLocks noGrp="1" noChangeArrowheads="1"/>
          </p:cNvSpPr>
          <p:nvPr>
            <p:ph type="ctrTitle"/>
          </p:nvPr>
        </p:nvSpPr>
        <p:spPr>
          <a:xfrm>
            <a:off x="762000" y="1371600"/>
            <a:ext cx="7772400" cy="533400"/>
          </a:xfrm>
        </p:spPr>
        <p:txBody>
          <a:bodyPr>
            <a:normAutofit fontScale="90000"/>
          </a:bodyPr>
          <a:lstStyle/>
          <a:p>
            <a:pPr eaLnBrk="1" hangingPunct="1">
              <a:lnSpc>
                <a:spcPct val="85000"/>
              </a:lnSpc>
            </a:pPr>
            <a:r>
              <a:rPr lang="en-US" altLang="ko-KR" sz="3600" b="1" dirty="0" smtClean="0">
                <a:solidFill>
                  <a:srgbClr val="000000"/>
                </a:solidFill>
                <a:latin typeface="Times New Roman" pitchFamily="18" charset="0"/>
                <a:cs typeface="Times New Roman" pitchFamily="18" charset="0"/>
              </a:rPr>
              <a:t>Thank You</a:t>
            </a:r>
          </a:p>
        </p:txBody>
      </p:sp>
      <p:grpSp>
        <p:nvGrpSpPr>
          <p:cNvPr id="2" name="Group 3"/>
          <p:cNvGrpSpPr>
            <a:grpSpLocks/>
          </p:cNvGrpSpPr>
          <p:nvPr/>
        </p:nvGrpSpPr>
        <p:grpSpPr bwMode="auto">
          <a:xfrm>
            <a:off x="0" y="0"/>
            <a:ext cx="9185275" cy="609600"/>
            <a:chOff x="0" y="0"/>
            <a:chExt cx="5786" cy="452"/>
          </a:xfrm>
        </p:grpSpPr>
        <p:sp>
          <p:nvSpPr>
            <p:cNvPr id="39948" name="Rectangle 4"/>
            <p:cNvSpPr>
              <a:spLocks noChangeArrowheads="1"/>
            </p:cNvSpPr>
            <p:nvPr/>
          </p:nvSpPr>
          <p:spPr bwMode="auto">
            <a:xfrm>
              <a:off x="0" y="0"/>
              <a:ext cx="5786" cy="452"/>
            </a:xfrm>
            <a:prstGeom prst="rect">
              <a:avLst/>
            </a:prstGeom>
            <a:solidFill>
              <a:srgbClr val="660000"/>
            </a:solidFill>
            <a:ln w="9525">
              <a:noFill/>
              <a:miter lim="800000"/>
              <a:headEnd/>
              <a:tailEnd/>
            </a:ln>
          </p:spPr>
          <p:txBody>
            <a:bodyPr wrap="none"/>
            <a:lstStyle/>
            <a:p>
              <a:endParaRPr lang="en-US"/>
            </a:p>
          </p:txBody>
        </p:sp>
        <p:sp>
          <p:nvSpPr>
            <p:cNvPr id="39949" name="Rectangle 5"/>
            <p:cNvSpPr>
              <a:spLocks noChangeArrowheads="1"/>
            </p:cNvSpPr>
            <p:nvPr/>
          </p:nvSpPr>
          <p:spPr bwMode="auto">
            <a:xfrm>
              <a:off x="0" y="0"/>
              <a:ext cx="5786" cy="452"/>
            </a:xfrm>
            <a:prstGeom prst="rect">
              <a:avLst/>
            </a:prstGeom>
            <a:solidFill>
              <a:srgbClr val="660000"/>
            </a:solidFill>
            <a:ln w="9525">
              <a:noFill/>
              <a:miter lim="800000"/>
              <a:headEnd/>
              <a:tailEnd/>
            </a:ln>
          </p:spPr>
          <p:txBody>
            <a:bodyPr/>
            <a:lstStyle/>
            <a:p>
              <a:pPr fontAlgn="base"/>
              <a:r>
                <a:rPr lang="en-US" altLang="ko-KR" sz="2400">
                  <a:hlinkClick r:id="rId3"/>
                </a:rPr>
                <a:t>  </a:t>
              </a:r>
              <a:r>
                <a:rPr lang="en-US" altLang="ko-KR" sz="4100">
                  <a:latin typeface="Times New Roman" pitchFamily="18" charset="0"/>
                </a:rPr>
                <a:t> </a:t>
              </a:r>
              <a:r>
                <a:rPr lang="en-US" altLang="ko-KR" sz="2400">
                  <a:latin typeface="Times New Roman" pitchFamily="18" charset="0"/>
                </a:rPr>
                <a:t>      </a:t>
              </a:r>
              <a:endParaRPr lang="en-US" altLang="ko-KR" sz="2400"/>
            </a:p>
          </p:txBody>
        </p:sp>
      </p:grpSp>
      <p:grpSp>
        <p:nvGrpSpPr>
          <p:cNvPr id="3" name="Group 6"/>
          <p:cNvGrpSpPr>
            <a:grpSpLocks/>
          </p:cNvGrpSpPr>
          <p:nvPr/>
        </p:nvGrpSpPr>
        <p:grpSpPr bwMode="auto">
          <a:xfrm>
            <a:off x="609600" y="0"/>
            <a:ext cx="8534400" cy="304800"/>
            <a:chOff x="384" y="0"/>
            <a:chExt cx="5376" cy="192"/>
          </a:xfrm>
        </p:grpSpPr>
        <p:sp>
          <p:nvSpPr>
            <p:cNvPr id="39946" name="Rectangle 7"/>
            <p:cNvSpPr>
              <a:spLocks noChangeArrowheads="1"/>
            </p:cNvSpPr>
            <p:nvPr/>
          </p:nvSpPr>
          <p:spPr bwMode="auto">
            <a:xfrm>
              <a:off x="384" y="0"/>
              <a:ext cx="5376" cy="192"/>
            </a:xfrm>
            <a:prstGeom prst="rect">
              <a:avLst/>
            </a:prstGeom>
            <a:solidFill>
              <a:srgbClr val="CCCC99"/>
            </a:solidFill>
            <a:ln w="9525">
              <a:noFill/>
              <a:miter lim="800000"/>
              <a:headEnd/>
              <a:tailEnd/>
            </a:ln>
          </p:spPr>
          <p:txBody>
            <a:bodyPr wrap="none"/>
            <a:lstStyle/>
            <a:p>
              <a:endParaRPr lang="en-US"/>
            </a:p>
          </p:txBody>
        </p:sp>
        <p:sp>
          <p:nvSpPr>
            <p:cNvPr id="39947" name="Rectangle 8"/>
            <p:cNvSpPr>
              <a:spLocks noChangeArrowheads="1"/>
            </p:cNvSpPr>
            <p:nvPr/>
          </p:nvSpPr>
          <p:spPr bwMode="auto">
            <a:xfrm>
              <a:off x="384" y="0"/>
              <a:ext cx="5376" cy="192"/>
            </a:xfrm>
            <a:prstGeom prst="rect">
              <a:avLst/>
            </a:prstGeom>
            <a:solidFill>
              <a:srgbClr val="CCCC99"/>
            </a:solidFill>
            <a:ln w="9525">
              <a:noFill/>
              <a:miter lim="800000"/>
              <a:headEnd/>
              <a:tailEnd/>
            </a:ln>
          </p:spPr>
          <p:txBody>
            <a:bodyPr anchor="ctr"/>
            <a:lstStyle/>
            <a:p>
              <a:pPr fontAlgn="base"/>
              <a:r>
                <a:rPr lang="en-US" altLang="ko-KR" sz="2400">
                  <a:hlinkClick r:id="rId3"/>
                </a:rPr>
                <a:t>  </a:t>
              </a:r>
              <a:r>
                <a:rPr lang="en-US" altLang="ko-KR" sz="700">
                  <a:latin typeface="Times New Roman" pitchFamily="18" charset="0"/>
                </a:rPr>
                <a:t> </a:t>
              </a:r>
              <a:r>
                <a:rPr lang="en-US" altLang="ko-KR" sz="2400">
                  <a:latin typeface="Times New Roman" pitchFamily="18" charset="0"/>
                </a:rPr>
                <a:t>                         </a:t>
              </a:r>
              <a:endParaRPr lang="en-US" altLang="ko-KR" sz="2400"/>
            </a:p>
          </p:txBody>
        </p:sp>
      </p:grpSp>
      <p:pic>
        <p:nvPicPr>
          <p:cNvPr id="39942" name="Picture 9" descr=" | florida state university | ">
            <a:hlinkClick r:id="rId3"/>
          </p:cNvPr>
          <p:cNvPicPr>
            <a:picLocks noChangeAspect="1" noChangeArrowheads="1"/>
          </p:cNvPicPr>
          <p:nvPr/>
        </p:nvPicPr>
        <p:blipFill>
          <a:blip r:embed="rId4" cstate="print"/>
          <a:srcRect/>
          <a:stretch>
            <a:fillRect/>
          </a:stretch>
        </p:blipFill>
        <p:spPr bwMode="auto">
          <a:xfrm>
            <a:off x="914400" y="152400"/>
            <a:ext cx="2720975" cy="114300"/>
          </a:xfrm>
          <a:prstGeom prst="rect">
            <a:avLst/>
          </a:prstGeom>
          <a:noFill/>
          <a:ln w="9525">
            <a:noFill/>
            <a:miter lim="800000"/>
            <a:headEnd/>
            <a:tailEnd/>
          </a:ln>
        </p:spPr>
      </p:pic>
      <p:pic>
        <p:nvPicPr>
          <p:cNvPr id="39943" name="Picture 10" descr=" | florida state university | ">
            <a:hlinkClick r:id="rId3"/>
          </p:cNvPr>
          <p:cNvPicPr>
            <a:picLocks noChangeAspect="1" noChangeArrowheads="1"/>
          </p:cNvPicPr>
          <p:nvPr/>
        </p:nvPicPr>
        <p:blipFill>
          <a:blip r:embed="rId5" cstate="print"/>
          <a:srcRect/>
          <a:stretch>
            <a:fillRect/>
          </a:stretch>
        </p:blipFill>
        <p:spPr bwMode="auto">
          <a:xfrm>
            <a:off x="0" y="0"/>
            <a:ext cx="765175" cy="838200"/>
          </a:xfrm>
          <a:prstGeom prst="rect">
            <a:avLst/>
          </a:prstGeom>
          <a:noFill/>
          <a:ln w="9525">
            <a:noFill/>
            <a:miter lim="800000"/>
            <a:headEnd/>
            <a:tailEnd/>
          </a:ln>
        </p:spPr>
      </p:pic>
      <p:pic>
        <p:nvPicPr>
          <p:cNvPr id="14" name="Picture 199" descr="icon"/>
          <p:cNvPicPr>
            <a:picLocks noChangeAspect="1" noChangeArrowheads="1"/>
          </p:cNvPicPr>
          <p:nvPr/>
        </p:nvPicPr>
        <p:blipFill>
          <a:blip r:embed="rId6" cstate="print"/>
          <a:srcRect/>
          <a:stretch>
            <a:fillRect/>
          </a:stretch>
        </p:blipFill>
        <p:spPr bwMode="auto">
          <a:xfrm>
            <a:off x="3352800" y="2286000"/>
            <a:ext cx="2743200" cy="2667000"/>
          </a:xfrm>
          <a:prstGeom prst="rect">
            <a:avLst/>
          </a:prstGeom>
          <a:noFill/>
          <a:ln w="9525">
            <a:noFill/>
            <a:miter lim="800000"/>
            <a:headEnd/>
            <a:tailEnd/>
          </a:ln>
        </p:spPr>
      </p:pic>
      <p:sp>
        <p:nvSpPr>
          <p:cNvPr id="17" name="TextBox 16"/>
          <p:cNvSpPr txBox="1"/>
          <p:nvPr/>
        </p:nvSpPr>
        <p:spPr>
          <a:xfrm>
            <a:off x="2057400" y="5334000"/>
            <a:ext cx="6400800" cy="1107996"/>
          </a:xfrm>
          <a:prstGeom prst="rect">
            <a:avLst/>
          </a:prstGeom>
          <a:noFill/>
        </p:spPr>
        <p:txBody>
          <a:bodyPr wrap="square" rtlCol="0">
            <a:spAutoFit/>
          </a:bodyPr>
          <a:lstStyle/>
          <a:p>
            <a:r>
              <a:rPr lang="en-US" sz="2400" dirty="0" smtClean="0"/>
              <a:t>Sustainable Energy Governance Center</a:t>
            </a:r>
          </a:p>
          <a:p>
            <a:r>
              <a:rPr lang="en-US" sz="2400" dirty="0" smtClean="0"/>
              <a:t>http://seg.fsu.edu</a:t>
            </a:r>
          </a:p>
          <a:p>
            <a:endParaRPr lang="en-US" dirty="0"/>
          </a:p>
        </p:txBody>
      </p:sp>
      <p:sp>
        <p:nvSpPr>
          <p:cNvPr id="16" name="Subtitle 15"/>
          <p:cNvSpPr>
            <a:spLocks noGrp="1"/>
          </p:cNvSpPr>
          <p:nvPr>
            <p:ph type="subTitle" idx="1"/>
          </p:nvPr>
        </p:nvSpPr>
        <p:spPr>
          <a:xfrm>
            <a:off x="1371600" y="4800600"/>
            <a:ext cx="6400800" cy="1524000"/>
          </a:xfrm>
        </p:spPr>
        <p:txBody>
          <a:bodyPr/>
          <a:lstStyle/>
          <a:p>
            <a:r>
              <a:rPr lang="en-US" dirty="0" smtClean="0">
                <a:solidFill>
                  <a:schemeClr val="tx1"/>
                </a:solidFill>
              </a:rPr>
              <a:t>Rick Feiock</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Collective </a:t>
            </a:r>
            <a:r>
              <a:rPr lang="en-US" dirty="0" smtClean="0"/>
              <a:t>Action </a:t>
            </a:r>
            <a:r>
              <a:rPr lang="en-US" dirty="0" smtClean="0"/>
              <a:t>Problems and Adoption of Climate </a:t>
            </a:r>
            <a:r>
              <a:rPr lang="en-US" dirty="0" smtClean="0"/>
              <a:t>Protection</a:t>
            </a:r>
            <a:endParaRPr lang="en-US" dirty="0"/>
          </a:p>
        </p:txBody>
      </p:sp>
      <p:sp>
        <p:nvSpPr>
          <p:cNvPr id="16386" name="Content Placeholder 2"/>
          <p:cNvSpPr>
            <a:spLocks noGrp="1"/>
          </p:cNvSpPr>
          <p:nvPr>
            <p:ph idx="1"/>
          </p:nvPr>
        </p:nvSpPr>
        <p:spPr>
          <a:xfrm>
            <a:off x="457200" y="1676400"/>
            <a:ext cx="8229600" cy="4525963"/>
          </a:xfrm>
        </p:spPr>
        <p:txBody>
          <a:bodyPr>
            <a:normAutofit/>
          </a:bodyPr>
          <a:lstStyle/>
          <a:p>
            <a:pPr eaLnBrk="1" hangingPunct="1">
              <a:lnSpc>
                <a:spcPct val="90000"/>
              </a:lnSpc>
            </a:pPr>
            <a:r>
              <a:rPr lang="en-US" altLang="zh-CN" sz="3000" dirty="0" smtClean="0"/>
              <a:t>Many Florida communities have taken E/CP </a:t>
            </a:r>
            <a:r>
              <a:rPr lang="en-US" altLang="zh-CN" sz="3000" dirty="0" smtClean="0"/>
              <a:t>actions on a voluntary basis. </a:t>
            </a:r>
            <a:endParaRPr lang="en-US" altLang="zh-CN" sz="3000" dirty="0" smtClean="0"/>
          </a:p>
          <a:p>
            <a:pPr lvl="1">
              <a:lnSpc>
                <a:spcPct val="90000"/>
              </a:lnSpc>
            </a:pPr>
            <a:r>
              <a:rPr lang="en-US" altLang="zh-CN" sz="2600" dirty="0" smtClean="0"/>
              <a:t>free-riding is much </a:t>
            </a:r>
            <a:r>
              <a:rPr lang="en-US" altLang="zh-CN" sz="2600" dirty="0" smtClean="0"/>
              <a:t>less of a barrier to policy adoptions than predicted by theory.  </a:t>
            </a:r>
          </a:p>
          <a:p>
            <a:pPr eaLnBrk="1" hangingPunct="1">
              <a:lnSpc>
                <a:spcPct val="90000"/>
              </a:lnSpc>
            </a:pPr>
            <a:endParaRPr lang="en-US" altLang="zh-CN" sz="3000" dirty="0" smtClean="0"/>
          </a:p>
          <a:p>
            <a:pPr eaLnBrk="1" hangingPunct="1">
              <a:lnSpc>
                <a:spcPct val="90000"/>
              </a:lnSpc>
            </a:pPr>
            <a:r>
              <a:rPr lang="en-US" altLang="zh-CN" sz="3000" dirty="0" smtClean="0"/>
              <a:t>Why?  </a:t>
            </a:r>
          </a:p>
          <a:p>
            <a:pPr lvl="1" eaLnBrk="1" hangingPunct="1">
              <a:lnSpc>
                <a:spcPct val="90000"/>
              </a:lnSpc>
            </a:pPr>
            <a:r>
              <a:rPr lang="en-US" altLang="zh-CN" sz="2600" dirty="0" smtClean="0"/>
              <a:t>Local officials are able to overcome collective action  problems when the benefits, including political benefits,  are sufficient to overcome the barriers to  adopting policy initiatives.  </a:t>
            </a:r>
          </a:p>
          <a:p>
            <a:pPr eaLnBrk="1" hangingPunct="1">
              <a:lnSpc>
                <a:spcPct val="90000"/>
              </a:lnSpc>
            </a:pPr>
            <a:endParaRPr lang="en-US" altLang="zh-CN"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zh-CN" smtClean="0"/>
              <a:t>Transaction Costs Barriers to E/CP</a:t>
            </a:r>
          </a:p>
        </p:txBody>
      </p:sp>
      <p:sp>
        <p:nvSpPr>
          <p:cNvPr id="18434" name="Content Placeholder 2"/>
          <p:cNvSpPr>
            <a:spLocks noGrp="1"/>
          </p:cNvSpPr>
          <p:nvPr>
            <p:ph idx="1"/>
          </p:nvPr>
        </p:nvSpPr>
        <p:spPr/>
        <p:txBody>
          <a:bodyPr/>
          <a:lstStyle/>
          <a:p>
            <a:pPr eaLnBrk="1" hangingPunct="1"/>
            <a:r>
              <a:rPr lang="en-US" altLang="zh-CN" dirty="0" smtClean="0"/>
              <a:t>Barriers to E/CP </a:t>
            </a:r>
            <a:r>
              <a:rPr lang="en-US" altLang="zh-CN" dirty="0" smtClean="0"/>
              <a:t>innovation are reduced by: </a:t>
            </a:r>
          </a:p>
          <a:p>
            <a:pPr lvl="1" eaLnBrk="1" hangingPunct="1"/>
            <a:r>
              <a:rPr lang="en-US" altLang="zh-CN" dirty="0" smtClean="0"/>
              <a:t>Interactions within local policy networks</a:t>
            </a:r>
          </a:p>
          <a:p>
            <a:pPr lvl="1" eaLnBrk="1" hangingPunct="1"/>
            <a:r>
              <a:rPr lang="en-US" altLang="zh-CN" dirty="0" smtClean="0"/>
              <a:t>Production of localized benefits </a:t>
            </a:r>
          </a:p>
          <a:p>
            <a:pPr lvl="1" eaLnBrk="1" hangingPunct="1"/>
            <a:r>
              <a:rPr lang="en-US" altLang="zh-CN" dirty="0" smtClean="0"/>
              <a:t>Complimentary effects for ongoing environmental, development or growth management efforts</a:t>
            </a:r>
          </a:p>
          <a:p>
            <a:pPr lvl="1" eaLnBrk="1" hangingPunct="1"/>
            <a:r>
              <a:rPr lang="en-US" altLang="zh-CN" dirty="0" smtClean="0"/>
              <a:t>Generation of selective benefits to elected and appointed local governments officials</a:t>
            </a:r>
          </a:p>
          <a:p>
            <a:pPr eaLnBrk="1" hangingPunct="1"/>
            <a:endParaRPr lang="en-US" altLang="zh-CN"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zh-CN" dirty="0" smtClean="0"/>
              <a:t>Demands and Incentives</a:t>
            </a:r>
            <a:endParaRPr lang="en-US" altLang="zh-CN" dirty="0" smtClean="0"/>
          </a:p>
        </p:txBody>
      </p:sp>
      <p:sp>
        <p:nvSpPr>
          <p:cNvPr id="22530" name="Content Placeholder 2"/>
          <p:cNvSpPr>
            <a:spLocks noGrp="1"/>
          </p:cNvSpPr>
          <p:nvPr>
            <p:ph idx="1"/>
          </p:nvPr>
        </p:nvSpPr>
        <p:spPr/>
        <p:txBody>
          <a:bodyPr/>
          <a:lstStyle/>
          <a:p>
            <a:pPr eaLnBrk="1" hangingPunct="1"/>
            <a:r>
              <a:rPr lang="en-US" altLang="zh-CN" dirty="0" smtClean="0"/>
              <a:t>Community Demand</a:t>
            </a:r>
          </a:p>
          <a:p>
            <a:pPr lvl="2" eaLnBrk="1" hangingPunct="1"/>
            <a:r>
              <a:rPr lang="en-US" altLang="zh-CN" dirty="0" smtClean="0"/>
              <a:t>Population  </a:t>
            </a:r>
            <a:endParaRPr lang="en-US" altLang="zh-CN" dirty="0" smtClean="0"/>
          </a:p>
          <a:p>
            <a:pPr lvl="2" eaLnBrk="1" hangingPunct="1"/>
            <a:r>
              <a:rPr lang="en-US" altLang="zh-CN" dirty="0" smtClean="0"/>
              <a:t>Education/Preference for Public Goods</a:t>
            </a:r>
          </a:p>
          <a:p>
            <a:pPr lvl="2" eaLnBrk="1" hangingPunct="1"/>
            <a:r>
              <a:rPr lang="en-US" altLang="zh-CN" dirty="0" smtClean="0"/>
              <a:t>Environmental preferences</a:t>
            </a:r>
          </a:p>
          <a:p>
            <a:pPr lvl="2" eaLnBrk="1" hangingPunct="1"/>
            <a:r>
              <a:rPr lang="en-US" altLang="zh-CN" dirty="0" smtClean="0"/>
              <a:t>Climate change </a:t>
            </a:r>
            <a:r>
              <a:rPr lang="en-US" altLang="zh-CN" dirty="0" smtClean="0"/>
              <a:t>risk</a:t>
            </a:r>
          </a:p>
          <a:p>
            <a:pPr lvl="2" eaLnBrk="1" hangingPunct="1">
              <a:buNone/>
            </a:pPr>
            <a:endParaRPr lang="en-US" altLang="zh-CN" dirty="0" smtClean="0"/>
          </a:p>
          <a:p>
            <a:pPr eaLnBrk="1" hangingPunct="1"/>
            <a:r>
              <a:rPr lang="en-US" altLang="zh-CN" dirty="0" smtClean="0"/>
              <a:t>Institutional Incentives </a:t>
            </a:r>
            <a:endParaRPr lang="en-US" altLang="zh-CN" dirty="0" smtClean="0"/>
          </a:p>
          <a:p>
            <a:pPr lvl="2" eaLnBrk="1" hangingPunct="1"/>
            <a:r>
              <a:rPr lang="en-US" altLang="zh-CN" dirty="0" smtClean="0"/>
              <a:t>Form of  government and career incentives</a:t>
            </a:r>
          </a:p>
          <a:p>
            <a:pPr lvl="2" eaLnBrk="1" hangingPunct="1"/>
            <a:r>
              <a:rPr lang="en-US" altLang="zh-CN" dirty="0" smtClean="0"/>
              <a:t>Council </a:t>
            </a:r>
            <a:r>
              <a:rPr lang="en-US" altLang="zh-CN" dirty="0" smtClean="0"/>
              <a:t>representation </a:t>
            </a:r>
            <a:r>
              <a:rPr lang="en-US" altLang="zh-CN" dirty="0" smtClean="0"/>
              <a:t>“at large”</a:t>
            </a:r>
            <a:endParaRPr lang="en-US" altLang="zh-CN" dirty="0" smtClean="0"/>
          </a:p>
          <a:p>
            <a:pPr lvl="2" eaLnBrk="1" hangingPunct="1"/>
            <a:endParaRPr lang="en-US" altLang="zh-CN" dirty="0" smtClean="0"/>
          </a:p>
          <a:p>
            <a:pPr eaLnBrk="1" hangingPunct="1"/>
            <a:endParaRPr lang="en-US" altLang="zh-C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zh-CN" smtClean="0"/>
              <a:t>Localized Policy Benefits</a:t>
            </a:r>
          </a:p>
        </p:txBody>
      </p:sp>
      <p:sp>
        <p:nvSpPr>
          <p:cNvPr id="24578" name="Content Placeholder 2"/>
          <p:cNvSpPr>
            <a:spLocks noGrp="1"/>
          </p:cNvSpPr>
          <p:nvPr>
            <p:ph idx="1"/>
          </p:nvPr>
        </p:nvSpPr>
        <p:spPr/>
        <p:txBody>
          <a:bodyPr/>
          <a:lstStyle/>
          <a:p>
            <a:pPr eaLnBrk="1" hangingPunct="1">
              <a:lnSpc>
                <a:spcPct val="90000"/>
              </a:lnSpc>
            </a:pPr>
            <a:r>
              <a:rPr lang="en-US" altLang="zh-CN" sz="3000" smtClean="0"/>
              <a:t>Energy Conservation</a:t>
            </a:r>
          </a:p>
          <a:p>
            <a:pPr lvl="1" eaLnBrk="1" hangingPunct="1">
              <a:lnSpc>
                <a:spcPct val="90000"/>
              </a:lnSpc>
            </a:pPr>
            <a:r>
              <a:rPr lang="en-US" altLang="zh-CN" sz="2600" smtClean="0"/>
              <a:t>cost savings</a:t>
            </a:r>
          </a:p>
          <a:p>
            <a:pPr eaLnBrk="1" hangingPunct="1">
              <a:lnSpc>
                <a:spcPct val="90000"/>
              </a:lnSpc>
            </a:pPr>
            <a:r>
              <a:rPr lang="en-US" altLang="zh-CN" sz="3000" smtClean="0"/>
              <a:t>Emission reductions </a:t>
            </a:r>
          </a:p>
          <a:p>
            <a:pPr lvl="1" eaLnBrk="1" hangingPunct="1">
              <a:lnSpc>
                <a:spcPct val="90000"/>
              </a:lnSpc>
            </a:pPr>
            <a:r>
              <a:rPr lang="en-US" altLang="zh-CN" sz="2600" smtClean="0"/>
              <a:t>pollution reduction and public health benefits</a:t>
            </a:r>
          </a:p>
          <a:p>
            <a:pPr eaLnBrk="1" hangingPunct="1">
              <a:lnSpc>
                <a:spcPct val="90000"/>
              </a:lnSpc>
            </a:pPr>
            <a:r>
              <a:rPr lang="en-US" altLang="zh-CN" sz="3000" smtClean="0"/>
              <a:t>Economic Development</a:t>
            </a:r>
          </a:p>
          <a:p>
            <a:pPr lvl="1" eaLnBrk="1" hangingPunct="1">
              <a:lnSpc>
                <a:spcPct val="90000"/>
              </a:lnSpc>
            </a:pPr>
            <a:r>
              <a:rPr lang="en-US" altLang="zh-CN" sz="2600" smtClean="0"/>
              <a:t>New energy economy</a:t>
            </a:r>
          </a:p>
          <a:p>
            <a:pPr lvl="1" eaLnBrk="1" hangingPunct="1">
              <a:lnSpc>
                <a:spcPct val="90000"/>
              </a:lnSpc>
            </a:pPr>
            <a:r>
              <a:rPr lang="en-US" altLang="zh-CN" sz="2600" smtClean="0"/>
              <a:t>Receptiveness to “green economic development” </a:t>
            </a:r>
          </a:p>
          <a:p>
            <a:pPr eaLnBrk="1" hangingPunct="1">
              <a:lnSpc>
                <a:spcPct val="90000"/>
              </a:lnSpc>
            </a:pPr>
            <a:r>
              <a:rPr lang="en-US" altLang="zh-CN" sz="3000" smtClean="0"/>
              <a:t>Growth Management and Smart Growth </a:t>
            </a:r>
          </a:p>
          <a:p>
            <a:pPr lvl="1" eaLnBrk="1" hangingPunct="1">
              <a:lnSpc>
                <a:spcPct val="90000"/>
              </a:lnSpc>
            </a:pPr>
            <a:r>
              <a:rPr lang="en-US" altLang="zh-CN" sz="2600" smtClean="0"/>
              <a:t>traffic congestion, high density urban design.</a:t>
            </a:r>
          </a:p>
          <a:p>
            <a:pPr eaLnBrk="1" hangingPunct="1">
              <a:lnSpc>
                <a:spcPct val="90000"/>
              </a:lnSpc>
            </a:pPr>
            <a:endParaRPr lang="en-US" altLang="zh-CN" sz="3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zh-CN" smtClean="0"/>
              <a:t>Data</a:t>
            </a:r>
          </a:p>
        </p:txBody>
      </p:sp>
      <p:sp>
        <p:nvSpPr>
          <p:cNvPr id="28674" name="Content Placeholder 2"/>
          <p:cNvSpPr>
            <a:spLocks noGrp="1"/>
          </p:cNvSpPr>
          <p:nvPr>
            <p:ph idx="1"/>
          </p:nvPr>
        </p:nvSpPr>
        <p:spPr/>
        <p:txBody>
          <a:bodyPr>
            <a:normAutofit lnSpcReduction="10000"/>
          </a:bodyPr>
          <a:lstStyle/>
          <a:p>
            <a:pPr eaLnBrk="1" hangingPunct="1">
              <a:lnSpc>
                <a:spcPct val="90000"/>
              </a:lnSpc>
            </a:pPr>
            <a:r>
              <a:rPr lang="en-US" altLang="zh-CN" sz="3000" dirty="0" smtClean="0"/>
              <a:t>The dependent variable is based on data reported by USCM and phone calls to each adopting municipality in </a:t>
            </a:r>
            <a:r>
              <a:rPr lang="en-US" altLang="zh-CN" sz="3000" dirty="0" smtClean="0"/>
              <a:t>Florida to determine is a resolution was passed and when. </a:t>
            </a:r>
            <a:endParaRPr lang="en-US" altLang="zh-CN" sz="3000" dirty="0" smtClean="0"/>
          </a:p>
          <a:p>
            <a:pPr eaLnBrk="1" hangingPunct="1">
              <a:lnSpc>
                <a:spcPct val="90000"/>
              </a:lnSpc>
            </a:pPr>
            <a:r>
              <a:rPr lang="en-US" altLang="zh-CN" sz="3000" dirty="0" smtClean="0"/>
              <a:t>Demographic variables are from Census sources.</a:t>
            </a:r>
          </a:p>
          <a:p>
            <a:pPr eaLnBrk="1" hangingPunct="1">
              <a:lnSpc>
                <a:spcPct val="90000"/>
              </a:lnSpc>
            </a:pPr>
            <a:r>
              <a:rPr lang="en-US" altLang="zh-CN" sz="3000" dirty="0" smtClean="0"/>
              <a:t>Policy expenditures were taken from city annual financial reports.</a:t>
            </a:r>
          </a:p>
          <a:p>
            <a:pPr eaLnBrk="1" hangingPunct="1">
              <a:lnSpc>
                <a:spcPct val="90000"/>
              </a:lnSpc>
            </a:pPr>
            <a:r>
              <a:rPr lang="en-US" altLang="zh-CN" sz="3000" dirty="0" smtClean="0"/>
              <a:t>Government variables are from the League of Cities. </a:t>
            </a:r>
          </a:p>
          <a:p>
            <a:pPr eaLnBrk="1" hangingPunct="1">
              <a:lnSpc>
                <a:spcPct val="90000"/>
              </a:lnSpc>
            </a:pPr>
            <a:r>
              <a:rPr lang="en-US" altLang="zh-CN" sz="3000" dirty="0" smtClean="0"/>
              <a:t>Environmental support derived from tag revenues  collected by the Florida Department of Revenue.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zh-CN" smtClean="0"/>
              <a:t>Methods</a:t>
            </a:r>
          </a:p>
        </p:txBody>
      </p:sp>
      <p:sp>
        <p:nvSpPr>
          <p:cNvPr id="30722" name="Content Placeholder 2"/>
          <p:cNvSpPr>
            <a:spLocks noGrp="1"/>
          </p:cNvSpPr>
          <p:nvPr>
            <p:ph idx="1"/>
          </p:nvPr>
        </p:nvSpPr>
        <p:spPr/>
        <p:txBody>
          <a:bodyPr/>
          <a:lstStyle/>
          <a:p>
            <a:pPr eaLnBrk="1" hangingPunct="1"/>
            <a:r>
              <a:rPr lang="en-US" altLang="zh-CN" smtClean="0"/>
              <a:t>The dependent variable is a binary indicator for policy adoption over time, therefore a panel logit is used to analyze the data. </a:t>
            </a:r>
          </a:p>
          <a:p>
            <a:pPr eaLnBrk="1" hangingPunct="1"/>
            <a:endParaRPr lang="en-US" altLang="zh-CN" smtClean="0"/>
          </a:p>
          <a:p>
            <a:pPr eaLnBrk="1" hangingPunct="1"/>
            <a:r>
              <a:rPr lang="en-US" altLang="zh-CN" smtClean="0"/>
              <a:t>The model employed GEE estimation because we are interested in the population average over all cities. </a:t>
            </a:r>
          </a:p>
          <a:p>
            <a:pPr lvl="1" eaLnBrk="1" hangingPunct="1"/>
            <a:r>
              <a:rPr lang="en-US" altLang="zh-CN" smtClean="0"/>
              <a:t>An AR(1) covariance structure was used. </a:t>
            </a:r>
          </a:p>
          <a:p>
            <a:pPr eaLnBrk="1" hangingPunct="1"/>
            <a:endParaRPr lang="en-US" altLang="zh-CN"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153400" cy="838200"/>
          </a:xfrm>
        </p:spPr>
        <p:txBody>
          <a:bodyPr/>
          <a:lstStyle/>
          <a:p>
            <a:pPr eaLnBrk="1" hangingPunct="1"/>
            <a:r>
              <a:rPr lang="en-US" altLang="zh-CN" smtClean="0"/>
              <a:t>Results</a:t>
            </a:r>
          </a:p>
        </p:txBody>
      </p:sp>
      <p:graphicFrame>
        <p:nvGraphicFramePr>
          <p:cNvPr id="4" name="Content Placeholder 3"/>
          <p:cNvGraphicFramePr>
            <a:graphicFrameLocks noGrp="1"/>
          </p:cNvGraphicFramePr>
          <p:nvPr>
            <p:ph idx="1"/>
          </p:nvPr>
        </p:nvGraphicFramePr>
        <p:xfrm>
          <a:off x="152400" y="838200"/>
          <a:ext cx="8839200" cy="5582915"/>
        </p:xfrm>
        <a:graphic>
          <a:graphicData uri="http://schemas.openxmlformats.org/drawingml/2006/table">
            <a:tbl>
              <a:tblPr firstRow="1" bandRow="1">
                <a:tableStyleId>{5C22544A-7EE6-4342-B048-85BDC9FD1C3A}</a:tableStyleId>
              </a:tblPr>
              <a:tblGrid>
                <a:gridCol w="2011680"/>
                <a:gridCol w="1706880"/>
                <a:gridCol w="1706880"/>
                <a:gridCol w="1706880"/>
                <a:gridCol w="1706880"/>
              </a:tblGrid>
              <a:tr h="429455">
                <a:tc>
                  <a:txBody>
                    <a:bodyPr/>
                    <a:lstStyle/>
                    <a:p>
                      <a:pPr algn="l" fontAlgn="b"/>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a:solidFill>
                            <a:srgbClr val="000000"/>
                          </a:solidFill>
                          <a:latin typeface="Calibri"/>
                          <a:ea typeface="Times New Roman"/>
                        </a:rPr>
                        <a:t>Estimate</a:t>
                      </a:r>
                      <a:endParaRPr lang="en-US" sz="1600" b="1" i="0" u="none" strike="noStrike">
                        <a:solidFill>
                          <a:srgbClr val="000000"/>
                        </a:solidFill>
                        <a:latin typeface="Calibri"/>
                      </a:endParaRPr>
                    </a:p>
                  </a:txBody>
                  <a:tcPr marL="9525" marR="9525" marT="9525" marB="0" anchor="b"/>
                </a:tc>
                <a:tc>
                  <a:txBody>
                    <a:bodyPr/>
                    <a:lstStyle/>
                    <a:p>
                      <a:pPr algn="ctr" fontAlgn="b"/>
                      <a:r>
                        <a:rPr lang="en-US" sz="1600" b="1" i="0" u="none" strike="noStrike">
                          <a:solidFill>
                            <a:srgbClr val="000000"/>
                          </a:solidFill>
                          <a:latin typeface="Calibri"/>
                          <a:ea typeface="Times New Roman"/>
                        </a:rPr>
                        <a:t>Std Error</a:t>
                      </a:r>
                      <a:endParaRPr lang="en-US" sz="1600" b="1" i="0" u="none" strike="noStrike">
                        <a:solidFill>
                          <a:srgbClr val="000000"/>
                        </a:solidFill>
                        <a:latin typeface="Calibri"/>
                      </a:endParaRPr>
                    </a:p>
                  </a:txBody>
                  <a:tcPr marL="9525" marR="9525" marT="9525" marB="0" anchor="b"/>
                </a:tc>
                <a:tc>
                  <a:txBody>
                    <a:bodyPr/>
                    <a:lstStyle/>
                    <a:p>
                      <a:pPr algn="ctr" fontAlgn="b"/>
                      <a:r>
                        <a:rPr lang="en-US" sz="1600" b="1" i="0" u="none" strike="noStrike" dirty="0">
                          <a:solidFill>
                            <a:srgbClr val="000000"/>
                          </a:solidFill>
                          <a:latin typeface="Calibri"/>
                          <a:ea typeface="Times New Roman"/>
                        </a:rPr>
                        <a:t>Z</a:t>
                      </a:r>
                      <a:endParaRPr lang="en-US" sz="1600" b="1"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a:solidFill>
                            <a:srgbClr val="000000"/>
                          </a:solidFill>
                          <a:latin typeface="Calibri"/>
                          <a:ea typeface="Times New Roman"/>
                        </a:rPr>
                        <a:t>Pr &gt; |Z|</a:t>
                      </a:r>
                      <a:endParaRPr lang="en-US" sz="1600" b="1" i="0" u="none" strike="noStrike" dirty="0">
                        <a:solidFill>
                          <a:srgbClr val="000000"/>
                        </a:solidFill>
                        <a:latin typeface="Calibri"/>
                      </a:endParaRPr>
                    </a:p>
                  </a:txBody>
                  <a:tcPr marL="9525" marR="9525" marT="9525" marB="0" anchor="b"/>
                </a:tc>
              </a:tr>
              <a:tr h="429455">
                <a:tc>
                  <a:txBody>
                    <a:bodyPr/>
                    <a:lstStyle/>
                    <a:p>
                      <a:pPr algn="l" fontAlgn="b"/>
                      <a:r>
                        <a:rPr lang="en-US" sz="1600" b="1" i="0" u="none" strike="noStrike">
                          <a:solidFill>
                            <a:srgbClr val="000000"/>
                          </a:solidFill>
                          <a:latin typeface="Calibri"/>
                          <a:ea typeface="Times New Roman"/>
                        </a:rPr>
                        <a:t>Environmental tags</a:t>
                      </a:r>
                      <a:endParaRPr lang="en-US" sz="1600" b="1" i="0" u="none" strike="noStrike">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1.4579</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a:solidFill>
                            <a:srgbClr val="000000"/>
                          </a:solidFill>
                          <a:latin typeface="Calibri"/>
                          <a:ea typeface="Times New Roman"/>
                        </a:rPr>
                        <a:t>0.9335</a:t>
                      </a:r>
                      <a:endParaRPr lang="en-US" sz="1600" b="1" i="0" u="none" strike="noStrike">
                        <a:solidFill>
                          <a:srgbClr val="000000"/>
                        </a:solidFill>
                        <a:latin typeface="Calibri"/>
                      </a:endParaRPr>
                    </a:p>
                  </a:txBody>
                  <a:tcPr marL="9525" marR="9525" marT="9525" marB="0" anchor="b"/>
                </a:tc>
                <a:tc>
                  <a:txBody>
                    <a:bodyPr/>
                    <a:lstStyle/>
                    <a:p>
                      <a:pPr algn="r" fontAlgn="b"/>
                      <a:r>
                        <a:rPr lang="en-US" sz="1600" b="1" i="0" u="none" strike="noStrike" dirty="0" smtClean="0">
                          <a:solidFill>
                            <a:srgbClr val="000000"/>
                          </a:solidFill>
                          <a:latin typeface="Calibri"/>
                          <a:ea typeface="Times New Roman"/>
                        </a:rPr>
                        <a:t>1.57</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smtClean="0">
                          <a:solidFill>
                            <a:srgbClr val="000000"/>
                          </a:solidFill>
                          <a:latin typeface="Calibri"/>
                          <a:ea typeface="Times New Roman"/>
                        </a:rPr>
                        <a:t>0.1004</a:t>
                      </a:r>
                      <a:endParaRPr lang="en-US" sz="1600" b="1" i="0" u="none" strike="noStrike" dirty="0">
                        <a:solidFill>
                          <a:srgbClr val="000000"/>
                        </a:solidFill>
                        <a:latin typeface="Calibri"/>
                      </a:endParaRPr>
                    </a:p>
                  </a:txBody>
                  <a:tcPr marL="9525" marR="9525" marT="9525" marB="0" anchor="b"/>
                </a:tc>
              </a:tr>
              <a:tr h="429455">
                <a:tc>
                  <a:txBody>
                    <a:bodyPr/>
                    <a:lstStyle/>
                    <a:p>
                      <a:pPr algn="l" fontAlgn="b"/>
                      <a:r>
                        <a:rPr lang="en-US" sz="1600" b="0" i="0" u="none" strike="noStrike">
                          <a:solidFill>
                            <a:srgbClr val="000000"/>
                          </a:solidFill>
                          <a:latin typeface="Calibri"/>
                          <a:ea typeface="Times New Roman"/>
                        </a:rPr>
                        <a:t>% White</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-0.0123</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0.0121</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-1.02</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0.3078</a:t>
                      </a:r>
                      <a:endParaRPr lang="en-US" sz="1600" b="0" i="0" u="none" strike="noStrike">
                        <a:solidFill>
                          <a:srgbClr val="000000"/>
                        </a:solidFill>
                        <a:latin typeface="Calibri"/>
                      </a:endParaRPr>
                    </a:p>
                  </a:txBody>
                  <a:tcPr marL="9525" marR="9525" marT="9525" marB="0" anchor="b"/>
                </a:tc>
              </a:tr>
              <a:tr h="429455">
                <a:tc>
                  <a:txBody>
                    <a:bodyPr/>
                    <a:lstStyle/>
                    <a:p>
                      <a:pPr algn="l" fontAlgn="b"/>
                      <a:r>
                        <a:rPr lang="en-US" sz="1600" b="1" i="0" u="none" strike="noStrike">
                          <a:solidFill>
                            <a:srgbClr val="000000"/>
                          </a:solidFill>
                          <a:latin typeface="Calibri"/>
                          <a:ea typeface="Times New Roman"/>
                        </a:rPr>
                        <a:t>% College degree</a:t>
                      </a:r>
                      <a:endParaRPr lang="en-US" sz="1600" b="1" i="0" u="none" strike="noStrike">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0.0407</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0.0155</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a:solidFill>
                            <a:srgbClr val="000000"/>
                          </a:solidFill>
                          <a:latin typeface="Calibri"/>
                          <a:ea typeface="Times New Roman"/>
                        </a:rPr>
                        <a:t>2.62</a:t>
                      </a:r>
                      <a:endParaRPr lang="en-US" sz="1600" b="1" i="0" u="none" strike="noStrike">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0.0087</a:t>
                      </a:r>
                      <a:endParaRPr lang="en-US" sz="1600" b="1" i="0" u="none" strike="noStrike" dirty="0">
                        <a:solidFill>
                          <a:srgbClr val="000000"/>
                        </a:solidFill>
                        <a:latin typeface="Calibri"/>
                      </a:endParaRPr>
                    </a:p>
                  </a:txBody>
                  <a:tcPr marL="9525" marR="9525" marT="9525" marB="0" anchor="b"/>
                </a:tc>
              </a:tr>
              <a:tr h="429455">
                <a:tc>
                  <a:txBody>
                    <a:bodyPr/>
                    <a:lstStyle/>
                    <a:p>
                      <a:pPr algn="l" fontAlgn="b"/>
                      <a:r>
                        <a:rPr lang="en-US" sz="1600" b="0" i="0" u="none" strike="noStrike">
                          <a:solidFill>
                            <a:srgbClr val="000000"/>
                          </a:solidFill>
                          <a:latin typeface="Calibri"/>
                          <a:ea typeface="Times New Roman"/>
                        </a:rPr>
                        <a:t>City Manager</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0.0446</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0.5607</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0.08</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0.9367</a:t>
                      </a:r>
                      <a:endParaRPr lang="en-US" sz="1600" b="0" i="0" u="none" strike="noStrike">
                        <a:solidFill>
                          <a:srgbClr val="000000"/>
                        </a:solidFill>
                        <a:latin typeface="Calibri"/>
                      </a:endParaRPr>
                    </a:p>
                  </a:txBody>
                  <a:tcPr marL="9525" marR="9525" marT="9525" marB="0" anchor="b"/>
                </a:tc>
              </a:tr>
              <a:tr h="429455">
                <a:tc>
                  <a:txBody>
                    <a:bodyPr/>
                    <a:lstStyle/>
                    <a:p>
                      <a:pPr algn="l" fontAlgn="b"/>
                      <a:r>
                        <a:rPr lang="en-US" sz="1600" b="1" i="0" u="none" strike="noStrike" dirty="0">
                          <a:solidFill>
                            <a:srgbClr val="000000"/>
                          </a:solidFill>
                          <a:latin typeface="Calibri"/>
                          <a:ea typeface="Times New Roman"/>
                        </a:rPr>
                        <a:t>% District </a:t>
                      </a:r>
                      <a:r>
                        <a:rPr lang="en-US" sz="1600" b="1" i="0" u="none" strike="noStrike" dirty="0" smtClean="0">
                          <a:solidFill>
                            <a:srgbClr val="000000"/>
                          </a:solidFill>
                          <a:latin typeface="Calibri"/>
                          <a:ea typeface="Times New Roman"/>
                        </a:rPr>
                        <a:t>rep</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-1.2118</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0.5821</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a:solidFill>
                            <a:srgbClr val="000000"/>
                          </a:solidFill>
                          <a:latin typeface="Calibri"/>
                          <a:ea typeface="Times New Roman"/>
                        </a:rPr>
                        <a:t>-2.08</a:t>
                      </a:r>
                      <a:endParaRPr lang="en-US" sz="1600" b="1" i="0" u="none" strike="noStrike">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0.0373</a:t>
                      </a:r>
                      <a:endParaRPr lang="en-US" sz="1600" b="1" i="0" u="none" strike="noStrike" dirty="0">
                        <a:solidFill>
                          <a:srgbClr val="000000"/>
                        </a:solidFill>
                        <a:latin typeface="Calibri"/>
                      </a:endParaRPr>
                    </a:p>
                  </a:txBody>
                  <a:tcPr marL="9525" marR="9525" marT="9525" marB="0" anchor="b"/>
                </a:tc>
              </a:tr>
              <a:tr h="429455">
                <a:tc>
                  <a:txBody>
                    <a:bodyPr/>
                    <a:lstStyle/>
                    <a:p>
                      <a:pPr algn="l" fontAlgn="b"/>
                      <a:r>
                        <a:rPr lang="en-US" sz="1600" b="1" i="0" u="none" strike="noStrike" dirty="0">
                          <a:solidFill>
                            <a:srgbClr val="000000"/>
                          </a:solidFill>
                          <a:latin typeface="Calibri"/>
                          <a:ea typeface="Times New Roman"/>
                        </a:rPr>
                        <a:t>Population (log)</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a:solidFill>
                            <a:srgbClr val="000000"/>
                          </a:solidFill>
                          <a:latin typeface="Calibri"/>
                          <a:ea typeface="Times New Roman"/>
                        </a:rPr>
                        <a:t>0.9747</a:t>
                      </a:r>
                      <a:endParaRPr lang="en-US" sz="1600" b="1" i="0" u="none" strike="noStrike">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0.2156</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4.52</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&lt;.0001</a:t>
                      </a:r>
                      <a:endParaRPr lang="en-US" sz="1600" b="1" i="0" u="none" strike="noStrike" dirty="0">
                        <a:solidFill>
                          <a:srgbClr val="000000"/>
                        </a:solidFill>
                        <a:latin typeface="Calibri"/>
                      </a:endParaRPr>
                    </a:p>
                  </a:txBody>
                  <a:tcPr marL="9525" marR="9525" marT="9525" marB="0" anchor="b"/>
                </a:tc>
              </a:tr>
              <a:tr h="429455">
                <a:tc>
                  <a:txBody>
                    <a:bodyPr/>
                    <a:lstStyle/>
                    <a:p>
                      <a:pPr algn="l" fontAlgn="b"/>
                      <a:r>
                        <a:rPr lang="en-US" sz="1600" b="0" i="0" u="none" strike="noStrike">
                          <a:solidFill>
                            <a:srgbClr val="000000"/>
                          </a:solidFill>
                          <a:latin typeface="Calibri"/>
                          <a:ea typeface="Times New Roman"/>
                        </a:rPr>
                        <a:t>Per capita expenditures</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1.13</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0.26</a:t>
                      </a:r>
                      <a:endParaRPr lang="en-US" sz="1600" b="0" i="0" u="none" strike="noStrike">
                        <a:solidFill>
                          <a:srgbClr val="000000"/>
                        </a:solidFill>
                        <a:latin typeface="Calibri"/>
                      </a:endParaRPr>
                    </a:p>
                  </a:txBody>
                  <a:tcPr marL="9525" marR="9525" marT="9525" marB="0" anchor="b"/>
                </a:tc>
              </a:tr>
              <a:tr h="429455">
                <a:tc>
                  <a:txBody>
                    <a:bodyPr/>
                    <a:lstStyle/>
                    <a:p>
                      <a:pPr algn="l" fontAlgn="b"/>
                      <a:r>
                        <a:rPr lang="en-US" sz="1600" b="0" i="0" u="none" strike="noStrike">
                          <a:solidFill>
                            <a:srgbClr val="000000"/>
                          </a:solidFill>
                          <a:latin typeface="Calibri"/>
                          <a:ea typeface="Times New Roman"/>
                        </a:rPr>
                        <a:t>Utilities (lag)</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-0.4222</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0.5953</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-0.71</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0.4781</a:t>
                      </a:r>
                      <a:endParaRPr lang="en-US" sz="1600" b="0" i="0" u="none" strike="noStrike">
                        <a:solidFill>
                          <a:srgbClr val="000000"/>
                        </a:solidFill>
                        <a:latin typeface="Calibri"/>
                      </a:endParaRPr>
                    </a:p>
                  </a:txBody>
                  <a:tcPr marL="9525" marR="9525" marT="9525" marB="0" anchor="b"/>
                </a:tc>
              </a:tr>
              <a:tr h="429455">
                <a:tc>
                  <a:txBody>
                    <a:bodyPr/>
                    <a:lstStyle/>
                    <a:p>
                      <a:pPr algn="l" fontAlgn="b"/>
                      <a:r>
                        <a:rPr lang="en-US" sz="1600" b="0" i="0" u="none" strike="noStrike">
                          <a:solidFill>
                            <a:srgbClr val="000000"/>
                          </a:solidFill>
                          <a:latin typeface="Calibri"/>
                          <a:ea typeface="Times New Roman"/>
                        </a:rPr>
                        <a:t>Planning exp (lag)</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0.0001</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-0.01</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0.9939</a:t>
                      </a:r>
                      <a:endParaRPr lang="en-US" sz="1600" b="0" i="0" u="none" strike="noStrike" dirty="0">
                        <a:solidFill>
                          <a:srgbClr val="000000"/>
                        </a:solidFill>
                        <a:latin typeface="Calibri"/>
                      </a:endParaRPr>
                    </a:p>
                  </a:txBody>
                  <a:tcPr marL="9525" marR="9525" marT="9525" marB="0" anchor="b"/>
                </a:tc>
              </a:tr>
              <a:tr h="429455">
                <a:tc>
                  <a:txBody>
                    <a:bodyPr/>
                    <a:lstStyle/>
                    <a:p>
                      <a:pPr algn="l" fontAlgn="b"/>
                      <a:r>
                        <a:rPr lang="en-US" sz="1600" b="1" i="0" u="none" strike="noStrike" dirty="0">
                          <a:solidFill>
                            <a:srgbClr val="000000"/>
                          </a:solidFill>
                          <a:latin typeface="Calibri"/>
                          <a:ea typeface="Times New Roman"/>
                        </a:rPr>
                        <a:t>Econ develop exp (lag)</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0.0001</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0.0001</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1.82</a:t>
                      </a:r>
                      <a:endParaRPr lang="en-US" sz="1600" b="1" i="0" u="none" strike="noStrike" dirty="0">
                        <a:solidFill>
                          <a:srgbClr val="000000"/>
                        </a:solidFill>
                        <a:latin typeface="Calibri"/>
                      </a:endParaRPr>
                    </a:p>
                  </a:txBody>
                  <a:tcPr marL="9525" marR="9525" marT="9525" marB="0" anchor="b"/>
                </a:tc>
                <a:tc>
                  <a:txBody>
                    <a:bodyPr/>
                    <a:lstStyle/>
                    <a:p>
                      <a:pPr algn="r" fontAlgn="b"/>
                      <a:r>
                        <a:rPr lang="en-US" sz="1600" b="1" i="0" u="none" strike="noStrike" dirty="0">
                          <a:solidFill>
                            <a:srgbClr val="000000"/>
                          </a:solidFill>
                          <a:latin typeface="Calibri"/>
                          <a:ea typeface="Times New Roman"/>
                        </a:rPr>
                        <a:t>0.0691</a:t>
                      </a:r>
                      <a:endParaRPr lang="en-US" sz="1600" b="1" i="0" u="none" strike="noStrike" dirty="0">
                        <a:solidFill>
                          <a:srgbClr val="000000"/>
                        </a:solidFill>
                        <a:latin typeface="Calibri"/>
                      </a:endParaRPr>
                    </a:p>
                  </a:txBody>
                  <a:tcPr marL="9525" marR="9525" marT="9525" marB="0" anchor="b"/>
                </a:tc>
              </a:tr>
              <a:tr h="429455">
                <a:tc>
                  <a:txBody>
                    <a:bodyPr/>
                    <a:lstStyle/>
                    <a:p>
                      <a:pPr algn="l" fontAlgn="b"/>
                      <a:r>
                        <a:rPr lang="en-US" sz="1600" b="0" i="0" u="none" strike="noStrike" dirty="0">
                          <a:solidFill>
                            <a:srgbClr val="000000"/>
                          </a:solidFill>
                          <a:latin typeface="Calibri"/>
                          <a:ea typeface="Times New Roman"/>
                        </a:rPr>
                        <a:t>Costal mileage</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0.0025</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0.0031</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0.79</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0.4296</a:t>
                      </a:r>
                      <a:endParaRPr lang="en-US" sz="1600" b="0" i="0" u="none" strike="noStrike" dirty="0">
                        <a:solidFill>
                          <a:srgbClr val="000000"/>
                        </a:solidFill>
                        <a:latin typeface="Calibri"/>
                      </a:endParaRPr>
                    </a:p>
                  </a:txBody>
                  <a:tcPr marL="9525" marR="9525" marT="9525" marB="0" anchor="b"/>
                </a:tc>
              </a:tr>
              <a:tr h="429455">
                <a:tc>
                  <a:txBody>
                    <a:bodyPr/>
                    <a:lstStyle/>
                    <a:p>
                      <a:pPr algn="l" fontAlgn="b"/>
                      <a:r>
                        <a:rPr lang="en-US" sz="1600" b="0" i="0" u="none" strike="noStrike" dirty="0">
                          <a:solidFill>
                            <a:srgbClr val="000000"/>
                          </a:solidFill>
                          <a:latin typeface="Calibri"/>
                          <a:ea typeface="Times New Roman"/>
                        </a:rPr>
                        <a:t>Air quality</a:t>
                      </a:r>
                      <a:endParaRPr lang="en-US" sz="1600" b="0" i="0" u="none" strike="noStrike" dirty="0">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-0.0088</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0.0222</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a:solidFill>
                            <a:srgbClr val="000000"/>
                          </a:solidFill>
                          <a:latin typeface="Calibri"/>
                          <a:ea typeface="Times New Roman"/>
                        </a:rPr>
                        <a:t>-0.4</a:t>
                      </a:r>
                      <a:endParaRPr lang="en-US" sz="1600" b="0" i="0" u="none" strike="noStrike">
                        <a:solidFill>
                          <a:srgbClr val="000000"/>
                        </a:solidFill>
                        <a:latin typeface="Calibri"/>
                      </a:endParaRPr>
                    </a:p>
                  </a:txBody>
                  <a:tcPr marL="9525" marR="9525" marT="9525" marB="0" anchor="b"/>
                </a:tc>
                <a:tc>
                  <a:txBody>
                    <a:bodyPr/>
                    <a:lstStyle/>
                    <a:p>
                      <a:pPr algn="r" fontAlgn="b"/>
                      <a:r>
                        <a:rPr lang="en-US" sz="1600" b="0" i="0" u="none" strike="noStrike" dirty="0">
                          <a:solidFill>
                            <a:srgbClr val="000000"/>
                          </a:solidFill>
                          <a:latin typeface="Calibri"/>
                          <a:ea typeface="Times New Roman"/>
                        </a:rPr>
                        <a:t>0.6911</a:t>
                      </a:r>
                      <a:endParaRPr lang="en-US" sz="16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5199</TotalTime>
  <Words>998</Words>
  <Application>Microsoft Office PowerPoint</Application>
  <PresentationFormat>On-screen Show (4:3)</PresentationFormat>
  <Paragraphs>211</Paragraphs>
  <Slides>21</Slides>
  <Notes>12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2" baseType="lpstr">
      <vt:lpstr>Office Theme</vt:lpstr>
      <vt:lpstr>Energy Sustainable Florida Communities Project </vt:lpstr>
      <vt:lpstr>Overview</vt:lpstr>
      <vt:lpstr>Collective Action Problems and Adoption of Climate Protection</vt:lpstr>
      <vt:lpstr>Transaction Costs Barriers to E/CP</vt:lpstr>
      <vt:lpstr>Demands and Incentives</vt:lpstr>
      <vt:lpstr>Localized Policy Benefits</vt:lpstr>
      <vt:lpstr>Data</vt:lpstr>
      <vt:lpstr>Methods</vt:lpstr>
      <vt:lpstr>Results</vt:lpstr>
      <vt:lpstr>Results Summary</vt:lpstr>
      <vt:lpstr>Slide 11</vt:lpstr>
      <vt:lpstr>Slide 12</vt:lpstr>
      <vt:lpstr>Importance of Energy/Climate Issues</vt:lpstr>
      <vt:lpstr>Departmental Responsibility</vt:lpstr>
      <vt:lpstr>Obstacles to Sustainability</vt:lpstr>
      <vt:lpstr>Importance of Green Business</vt:lpstr>
      <vt:lpstr>Addressed in Comp Plan Elements Prior to HB697</vt:lpstr>
      <vt:lpstr>Approach to HB697</vt:lpstr>
      <vt:lpstr>Slide 19</vt:lpstr>
      <vt:lpstr>Our Research Agenda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Feiock</dc:creator>
  <cp:lastModifiedBy>Richard Feiock</cp:lastModifiedBy>
  <cp:revision>171</cp:revision>
  <dcterms:created xsi:type="dcterms:W3CDTF">2010-01-24T19:42:15Z</dcterms:created>
  <dcterms:modified xsi:type="dcterms:W3CDTF">2010-02-03T03:42:50Z</dcterms:modified>
</cp:coreProperties>
</file>